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9"/>
  </p:notesMasterIdLst>
  <p:sldIdLst>
    <p:sldId id="256" r:id="rId2"/>
    <p:sldId id="257" r:id="rId3"/>
    <p:sldId id="277" r:id="rId4"/>
    <p:sldId id="259" r:id="rId5"/>
    <p:sldId id="278" r:id="rId6"/>
    <p:sldId id="272" r:id="rId7"/>
    <p:sldId id="274" r:id="rId8"/>
    <p:sldId id="275" r:id="rId9"/>
    <p:sldId id="260" r:id="rId10"/>
    <p:sldId id="279" r:id="rId11"/>
    <p:sldId id="280" r:id="rId12"/>
    <p:sldId id="262" r:id="rId13"/>
    <p:sldId id="263" r:id="rId14"/>
    <p:sldId id="281" r:id="rId15"/>
    <p:sldId id="271" r:id="rId16"/>
    <p:sldId id="282" r:id="rId17"/>
    <p:sldId id="258" r:id="rId18"/>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74" d="100"/>
          <a:sy n="74" d="100"/>
        </p:scale>
        <p:origin x="54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C7DDC792-F152-4884-B078-5808100EF5C0}" type="datetimeFigureOut">
              <a:rPr lang="en-ZA" smtClean="0"/>
              <a:t>2018/05/08</a:t>
            </a:fld>
            <a:endParaRPr lang="en-ZA"/>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88FA1559-0CA8-4D76-85E1-188F10D71E20}" type="slidenum">
              <a:rPr lang="en-ZA" smtClean="0"/>
              <a:t>‹#›</a:t>
            </a:fld>
            <a:endParaRPr lang="en-ZA"/>
          </a:p>
        </p:txBody>
      </p:sp>
    </p:spTree>
    <p:extLst>
      <p:ext uri="{BB962C8B-B14F-4D97-AF65-F5344CB8AC3E}">
        <p14:creationId xmlns:p14="http://schemas.microsoft.com/office/powerpoint/2010/main" val="78274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88FA1559-0CA8-4D76-85E1-188F10D71E20}" type="slidenum">
              <a:rPr lang="en-ZA" smtClean="0"/>
              <a:t>1</a:t>
            </a:fld>
            <a:endParaRPr lang="en-ZA"/>
          </a:p>
        </p:txBody>
      </p:sp>
    </p:spTree>
    <p:extLst>
      <p:ext uri="{BB962C8B-B14F-4D97-AF65-F5344CB8AC3E}">
        <p14:creationId xmlns:p14="http://schemas.microsoft.com/office/powerpoint/2010/main" val="3167035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userDrawn="1"/>
        </p:nvSpPr>
        <p:spPr>
          <a:xfrm>
            <a:off x="3441700" y="203200"/>
            <a:ext cx="5892800" cy="66548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D519C5A-6B21-41BE-9437-1F976C2B4563}" type="datetime1">
              <a:rPr lang="en-ZA" smtClean="0"/>
              <a:t>2018/05/08</a:t>
            </a:fld>
            <a:endParaRPr lang="en-ZA"/>
          </a:p>
        </p:txBody>
      </p:sp>
      <p:sp>
        <p:nvSpPr>
          <p:cNvPr id="5" name="Footer Placeholder 4"/>
          <p:cNvSpPr>
            <a:spLocks noGrp="1"/>
          </p:cNvSpPr>
          <p:nvPr>
            <p:ph type="ftr" sz="quarter" idx="11"/>
          </p:nvPr>
        </p:nvSpPr>
        <p:spPr>
          <a:xfrm>
            <a:off x="5332412" y="5883275"/>
            <a:ext cx="4324044" cy="365125"/>
          </a:xfrm>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05425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00D13C-EE10-4D95-AB3F-192F717B65D4}"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a:xfrm>
            <a:off x="10951856" y="5867131"/>
            <a:ext cx="551167" cy="365125"/>
          </a:xfrm>
        </p:spPr>
        <p:txBody>
          <a:bodyPr/>
          <a:lstStyle/>
          <a:p>
            <a:fld id="{BDAA52F6-0E40-4925-B2DE-78E04AC30FD1}" type="slidenum">
              <a:rPr lang="en-ZA" smtClean="0"/>
              <a:t>‹#›</a:t>
            </a:fld>
            <a:endParaRPr lang="en-ZA"/>
          </a:p>
        </p:txBody>
      </p:sp>
      <p:sp>
        <p:nvSpPr>
          <p:cNvPr id="9" name="Rectangle 8"/>
          <p:cNvSpPr/>
          <p:nvPr userDrawn="1"/>
        </p:nvSpPr>
        <p:spPr>
          <a:xfrm>
            <a:off x="9563100" y="4368800"/>
            <a:ext cx="2260600" cy="2133600"/>
          </a:xfrm>
          <a:prstGeom prst="rect">
            <a:avLst/>
          </a:prstGeom>
          <a:blipFill>
            <a:blip r:embed="rId2">
              <a:lum bright="70000" contrast="-7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5070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AF942A-1F8A-4A6A-806A-36ACD1F4C3EA}"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03090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3D6BDF-E81C-4A14-855B-E2A67E211A0C}" type="datetime1">
              <a:rPr lang="en-ZA" smtClean="0"/>
              <a:t>2018/05/08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4240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706637-863D-4E08-AD09-78FEF7BA405D}" type="datetime1">
              <a:rPr lang="en-ZA" smtClean="0"/>
              <a:t>2018/05/08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415694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2EC27B-506F-4761-9A6C-B1A77A0FDD92}" type="datetime1">
              <a:rPr lang="en-ZA" smtClean="0"/>
              <a:t>2018/05/08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19402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3D5E2-5A1D-4E96-BFA8-8D161585275D}" type="datetime1">
              <a:rPr lang="en-ZA" smtClean="0"/>
              <a:t>2018/05/08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15110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D1599F-7861-484A-B1C4-E14B85FA0DD9}" type="datetime1">
              <a:rPr lang="en-ZA" smtClean="0"/>
              <a:t>2018/05/08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8499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3F240-7E8D-4CE3-8910-BF5B12A72363}" type="datetime1">
              <a:rPr lang="en-ZA" smtClean="0"/>
              <a:t>2018/05/08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33341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A1FA1C-B9A7-4ABD-BD0E-F73D660F5C9F}" type="datetime1">
              <a:rPr lang="en-ZA" smtClean="0"/>
              <a:t>2018/05/08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76019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8696BA-5F6B-4BDD-A936-8DDC45D0D824}"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52227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4617E7-840B-4DEF-A49E-58D0B0526F29}"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986341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3CC1EF-A6DC-4A44-81BA-7F88883E722E}"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3283835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EF7503-3E0F-4ED0-A70B-2A0915B1D077}"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236137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DDE31A-CAB2-4793-8C34-8FD80561B2DE}"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793120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848965-803A-49A3-8920-70D13A6CD81D}"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44739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144B1A-BDA8-438F-B7EA-D43FA7D7B592}" type="datetime1">
              <a:rPr lang="en-ZA" smtClean="0"/>
              <a:t>2018/05/08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AA52F6-0E40-4925-B2DE-78E04AC30FD1}" type="slidenum">
              <a:rPr lang="en-ZA" smtClean="0"/>
              <a:t>‹#›</a:t>
            </a:fld>
            <a:endParaRPr lang="en-ZA"/>
          </a:p>
        </p:txBody>
      </p:sp>
    </p:spTree>
    <p:extLst>
      <p:ext uri="{BB962C8B-B14F-4D97-AF65-F5344CB8AC3E}">
        <p14:creationId xmlns:p14="http://schemas.microsoft.com/office/powerpoint/2010/main" val="1683561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C19ED-B56C-46C3-9C4E-B283C80B4DBB}" type="datetime1">
              <a:rPr lang="en-ZA" smtClean="0"/>
              <a:t>2018/05/08</a:t>
            </a:fld>
            <a:endParaRPr lang="en-Z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Z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DAA52F6-0E40-4925-B2DE-78E04AC30FD1}" type="slidenum">
              <a:rPr lang="en-ZA" smtClean="0"/>
              <a:t>‹#›</a:t>
            </a:fld>
            <a:endParaRPr lang="en-ZA"/>
          </a:p>
        </p:txBody>
      </p:sp>
    </p:spTree>
    <p:extLst>
      <p:ext uri="{BB962C8B-B14F-4D97-AF65-F5344CB8AC3E}">
        <p14:creationId xmlns:p14="http://schemas.microsoft.com/office/powerpoint/2010/main" val="16403501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42319"/>
            <a:ext cx="9144000" cy="1001823"/>
          </a:xfrm>
        </p:spPr>
        <p:txBody>
          <a:bodyPr>
            <a:noAutofit/>
          </a:bodyPr>
          <a:lstStyle/>
          <a:p>
            <a:pPr algn="ctr"/>
            <a:r>
              <a:rPr lang="en-ZA" sz="2400" dirty="0">
                <a:solidFill>
                  <a:srgbClr val="002060"/>
                </a:solidFill>
                <a:latin typeface="Arial" panose="020B0604020202020204" pitchFamily="34" charset="0"/>
                <a:cs typeface="Arial" panose="020B0604020202020204" pitchFamily="34" charset="0"/>
              </a:rPr>
              <a:t/>
            </a:r>
            <a:br>
              <a:rPr lang="en-ZA" sz="2400" dirty="0">
                <a:solidFill>
                  <a:srgbClr val="002060"/>
                </a:solidFill>
                <a:latin typeface="Arial" panose="020B0604020202020204" pitchFamily="34" charset="0"/>
                <a:cs typeface="Arial" panose="020B0604020202020204" pitchFamily="34" charset="0"/>
              </a:rPr>
            </a:br>
            <a:r>
              <a:rPr lang="en-ZA" sz="2400" b="1" dirty="0">
                <a:solidFill>
                  <a:srgbClr val="002060"/>
                </a:solidFill>
                <a:latin typeface="Arial" panose="020B0604020202020204" pitchFamily="34" charset="0"/>
                <a:cs typeface="Arial" panose="020B0604020202020204" pitchFamily="34" charset="0"/>
              </a:rPr>
              <a:t> </a:t>
            </a:r>
            <a:r>
              <a:rPr lang="en-ZA" sz="2400" b="1" dirty="0" smtClean="0">
                <a:solidFill>
                  <a:srgbClr val="002060"/>
                </a:solidFill>
                <a:latin typeface="Arial" panose="020B0604020202020204" pitchFamily="34" charset="0"/>
                <a:cs typeface="Arial" panose="020B0604020202020204" pitchFamily="34" charset="0"/>
              </a:rPr>
              <a:t>Public Service Employment Relations in South Africa</a:t>
            </a:r>
            <a:br>
              <a:rPr lang="en-ZA" sz="2400" b="1" dirty="0" smtClean="0">
                <a:solidFill>
                  <a:srgbClr val="002060"/>
                </a:solidFill>
                <a:latin typeface="Arial" panose="020B0604020202020204" pitchFamily="34" charset="0"/>
                <a:cs typeface="Arial" panose="020B0604020202020204" pitchFamily="34" charset="0"/>
              </a:rPr>
            </a:br>
            <a:endParaRPr lang="en-ZA" sz="2400" b="1" dirty="0">
              <a:solidFill>
                <a:srgbClr val="00206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874378" y="3548924"/>
            <a:ext cx="9144000" cy="1655762"/>
          </a:xfrm>
        </p:spPr>
        <p:txBody>
          <a:bodyPr>
            <a:normAutofit/>
          </a:bodyPr>
          <a:lstStyle/>
          <a:p>
            <a:r>
              <a:rPr lang="en-ZA" dirty="0" smtClean="0">
                <a:solidFill>
                  <a:srgbClr val="002060"/>
                </a:solidFill>
                <a:latin typeface="Arial" panose="020B0604020202020204" pitchFamily="34" charset="0"/>
                <a:cs typeface="Arial" panose="020B0604020202020204" pitchFamily="34" charset="0"/>
              </a:rPr>
              <a:t> Frikkie  De Bruin</a:t>
            </a:r>
          </a:p>
          <a:p>
            <a:r>
              <a:rPr lang="en-ZA" dirty="0" smtClean="0">
                <a:solidFill>
                  <a:srgbClr val="002060"/>
                </a:solidFill>
                <a:latin typeface="Arial" panose="020B0604020202020204" pitchFamily="34" charset="0"/>
                <a:cs typeface="Arial" panose="020B0604020202020204" pitchFamily="34" charset="0"/>
              </a:rPr>
              <a:t>South </a:t>
            </a:r>
            <a:r>
              <a:rPr lang="en-ZA" dirty="0" smtClean="0">
                <a:solidFill>
                  <a:srgbClr val="002060"/>
                </a:solidFill>
                <a:latin typeface="Arial" panose="020B0604020202020204" pitchFamily="34" charset="0"/>
                <a:cs typeface="Arial" panose="020B0604020202020204" pitchFamily="34" charset="0"/>
              </a:rPr>
              <a:t>Africa</a:t>
            </a:r>
          </a:p>
          <a:p>
            <a:endParaRPr lang="en-ZA" dirty="0">
              <a:solidFill>
                <a:srgbClr val="00206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0580" y="156523"/>
            <a:ext cx="1437499" cy="1506923"/>
          </a:xfrm>
          <a:prstGeom prst="rect">
            <a:avLst/>
          </a:prstGeom>
        </p:spPr>
      </p:pic>
      <p:sp>
        <p:nvSpPr>
          <p:cNvPr id="5" name="Slide Number Placeholder 4"/>
          <p:cNvSpPr>
            <a:spLocks noGrp="1"/>
          </p:cNvSpPr>
          <p:nvPr>
            <p:ph type="sldNum" sz="quarter" idx="12"/>
          </p:nvPr>
        </p:nvSpPr>
        <p:spPr/>
        <p:txBody>
          <a:bodyPr/>
          <a:lstStyle/>
          <a:p>
            <a:fld id="{BDAA52F6-0E40-4925-B2DE-78E04AC30FD1}" type="slidenum">
              <a:rPr lang="en-ZA" sz="2800" smtClean="0">
                <a:solidFill>
                  <a:srgbClr val="002060"/>
                </a:solidFill>
              </a:rPr>
              <a:t>1</a:t>
            </a:fld>
            <a:endParaRPr lang="en-ZA" sz="2800" dirty="0">
              <a:solidFill>
                <a:srgbClr val="002060"/>
              </a:solidFill>
            </a:endParaRPr>
          </a:p>
        </p:txBody>
      </p:sp>
    </p:spTree>
    <p:extLst>
      <p:ext uri="{BB962C8B-B14F-4D97-AF65-F5344CB8AC3E}">
        <p14:creationId xmlns:p14="http://schemas.microsoft.com/office/powerpoint/2010/main" val="399265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0"/>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latin typeface="Arial" panose="020B0604020202020204" pitchFamily="34" charset="0"/>
                <a:cs typeface="Arial" panose="020B0604020202020204" pitchFamily="34" charset="0"/>
              </a:rPr>
              <a:t>Introduction</a:t>
            </a:r>
            <a:endParaRPr lang="en-ZA" sz="2400" b="1" dirty="0">
              <a:latin typeface="Arial" panose="020B0604020202020204" pitchFamily="34" charset="0"/>
              <a:cs typeface="Arial" panose="020B0604020202020204" pitchFamily="34" charset="0"/>
            </a:endParaRPr>
          </a:p>
        </p:txBody>
      </p:sp>
      <p:sp>
        <p:nvSpPr>
          <p:cNvPr id="5" name="Rectangle 4"/>
          <p:cNvSpPr/>
          <p:nvPr/>
        </p:nvSpPr>
        <p:spPr>
          <a:xfrm>
            <a:off x="1586508" y="1297442"/>
            <a:ext cx="9365348" cy="5001369"/>
          </a:xfrm>
          <a:prstGeom prst="rect">
            <a:avLst/>
          </a:prstGeom>
        </p:spPr>
        <p:txBody>
          <a:bodyPr wrap="square">
            <a:spAutoFit/>
          </a:bodyPr>
          <a:lstStyle/>
          <a:p>
            <a:pPr marL="285750" indent="-285750">
              <a:lnSpc>
                <a:spcPct val="150000"/>
              </a:lnSpc>
              <a:buFont typeface="Arial" panose="020B0604020202020204" pitchFamily="34" charset="0"/>
              <a:buChar char="•"/>
            </a:pPr>
            <a:r>
              <a:rPr lang="en-ZA" sz="2200" dirty="0" smtClean="0">
                <a:solidFill>
                  <a:srgbClr val="002060"/>
                </a:solidFill>
                <a:latin typeface="Arial" panose="020B0604020202020204" pitchFamily="34" charset="0"/>
                <a:cs typeface="Arial" panose="020B0604020202020204" pitchFamily="34" charset="0"/>
              </a:rPr>
              <a:t>Generally, the South African labour market is regulated by the Labour Relations Act (LRA) and Basic Conditions of Employment Act (BCEA</a:t>
            </a:r>
            <a:r>
              <a:rPr lang="en-ZA" sz="2200" dirty="0" smtClean="0">
                <a:solidFill>
                  <a:srgbClr val="002060"/>
                </a:solidFill>
                <a:latin typeface="Arial" panose="020B0604020202020204" pitchFamily="34" charset="0"/>
                <a:cs typeface="Arial" panose="020B0604020202020204" pitchFamily="34" charset="0"/>
              </a:rPr>
              <a:t>)</a:t>
            </a:r>
          </a:p>
          <a:p>
            <a:pPr>
              <a:lnSpc>
                <a:spcPct val="150000"/>
              </a:lnSpc>
            </a:pPr>
            <a:endParaRPr lang="en-ZA" sz="2200"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200" dirty="0" smtClean="0">
                <a:solidFill>
                  <a:srgbClr val="002060"/>
                </a:solidFill>
                <a:latin typeface="Arial" panose="020B0604020202020204" pitchFamily="34" charset="0"/>
                <a:cs typeface="Arial" panose="020B0604020202020204" pitchFamily="34" charset="0"/>
              </a:rPr>
              <a:t>In </a:t>
            </a:r>
            <a:r>
              <a:rPr lang="en-ZA" sz="2200" dirty="0" smtClean="0">
                <a:solidFill>
                  <a:srgbClr val="002060"/>
                </a:solidFill>
                <a:latin typeface="Arial" panose="020B0604020202020204" pitchFamily="34" charset="0"/>
                <a:cs typeface="Arial" panose="020B0604020202020204" pitchFamily="34" charset="0"/>
              </a:rPr>
              <a:t>addition to the LRA and BCEA, public </a:t>
            </a:r>
            <a:r>
              <a:rPr lang="en-ZA" sz="2200" dirty="0">
                <a:solidFill>
                  <a:srgbClr val="002060"/>
                </a:solidFill>
                <a:latin typeface="Arial" panose="020B0604020202020204" pitchFamily="34" charset="0"/>
                <a:cs typeface="Arial" panose="020B0604020202020204" pitchFamily="34" charset="0"/>
              </a:rPr>
              <a:t>service </a:t>
            </a:r>
            <a:r>
              <a:rPr lang="en-ZA" sz="2200" dirty="0" smtClean="0">
                <a:solidFill>
                  <a:srgbClr val="002060"/>
                </a:solidFill>
                <a:latin typeface="Arial" panose="020B0604020202020204" pitchFamily="34" charset="0"/>
                <a:cs typeface="Arial" panose="020B0604020202020204" pitchFamily="34" charset="0"/>
              </a:rPr>
              <a:t>employment is </a:t>
            </a:r>
            <a:r>
              <a:rPr lang="en-ZA" sz="2200" dirty="0">
                <a:solidFill>
                  <a:srgbClr val="002060"/>
                </a:solidFill>
                <a:latin typeface="Arial" panose="020B0604020202020204" pitchFamily="34" charset="0"/>
                <a:cs typeface="Arial" panose="020B0604020202020204" pitchFamily="34" charset="0"/>
              </a:rPr>
              <a:t>also regulated by the Public Service </a:t>
            </a:r>
            <a:r>
              <a:rPr lang="en-ZA" sz="2200" dirty="0" smtClean="0">
                <a:solidFill>
                  <a:srgbClr val="002060"/>
                </a:solidFill>
                <a:latin typeface="Arial" panose="020B0604020202020204" pitchFamily="34" charset="0"/>
                <a:cs typeface="Arial" panose="020B0604020202020204" pitchFamily="34" charset="0"/>
              </a:rPr>
              <a:t>Act, South African Police Service Act, Employment of Educators Act and the Correctional Services Act and other. Which </a:t>
            </a:r>
            <a:r>
              <a:rPr lang="en-ZA" sz="2200" dirty="0">
                <a:solidFill>
                  <a:srgbClr val="002060"/>
                </a:solidFill>
                <a:latin typeface="Arial" panose="020B0604020202020204" pitchFamily="34" charset="0"/>
                <a:cs typeface="Arial" panose="020B0604020202020204" pitchFamily="34" charset="0"/>
              </a:rPr>
              <a:t>also sets out some of the important laws for the employment conditions of the public service in </a:t>
            </a:r>
            <a:r>
              <a:rPr lang="en-ZA" sz="2200" dirty="0" smtClean="0">
                <a:solidFill>
                  <a:srgbClr val="002060"/>
                </a:solidFill>
                <a:latin typeface="Arial" panose="020B0604020202020204" pitchFamily="34" charset="0"/>
                <a:cs typeface="Arial" panose="020B0604020202020204" pitchFamily="34" charset="0"/>
              </a:rPr>
              <a:t>South Africa. </a:t>
            </a:r>
            <a:endParaRPr lang="en-ZA" sz="2200" dirty="0" smtClean="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2</a:t>
            </a:fld>
            <a:endParaRPr lang="en-ZA" sz="2800" dirty="0">
              <a:solidFill>
                <a:srgbClr val="002060"/>
              </a:solidFill>
            </a:endParaRPr>
          </a:p>
        </p:txBody>
      </p:sp>
    </p:spTree>
    <p:extLst>
      <p:ext uri="{BB962C8B-B14F-4D97-AF65-F5344CB8AC3E}">
        <p14:creationId xmlns:p14="http://schemas.microsoft.com/office/powerpoint/2010/main" val="1897202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latin typeface="Arial" panose="020B0604020202020204" pitchFamily="34" charset="0"/>
                <a:cs typeface="Arial" panose="020B0604020202020204" pitchFamily="34" charset="0"/>
              </a:rPr>
              <a:t>Introduction</a:t>
            </a:r>
            <a:endParaRPr lang="en-ZA" sz="2400" b="1" dirty="0">
              <a:latin typeface="Arial" panose="020B0604020202020204" pitchFamily="34" charset="0"/>
              <a:cs typeface="Arial" panose="020B0604020202020204" pitchFamily="34" charset="0"/>
            </a:endParaRPr>
          </a:p>
        </p:txBody>
      </p:sp>
      <p:sp>
        <p:nvSpPr>
          <p:cNvPr id="5" name="Rectangle 4"/>
          <p:cNvSpPr/>
          <p:nvPr/>
        </p:nvSpPr>
        <p:spPr>
          <a:xfrm>
            <a:off x="1572425" y="949712"/>
            <a:ext cx="10057198" cy="5509200"/>
          </a:xfrm>
          <a:prstGeom prst="rect">
            <a:avLst/>
          </a:prstGeom>
        </p:spPr>
        <p:txBody>
          <a:bodyPr wrap="square">
            <a:spAutoFit/>
          </a:bodyPr>
          <a:lstStyle/>
          <a:p>
            <a:pPr marL="285750" indent="-285750">
              <a:lnSpc>
                <a:spcPct val="200000"/>
              </a:lnSpc>
              <a:buFont typeface="Arial" panose="020B0604020202020204" pitchFamily="34" charset="0"/>
              <a:buChar char="•"/>
            </a:pPr>
            <a:endParaRPr lang="en-ZA" sz="800"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It </a:t>
            </a:r>
            <a:r>
              <a:rPr lang="en-ZA" sz="2000" dirty="0">
                <a:solidFill>
                  <a:srgbClr val="002060"/>
                </a:solidFill>
                <a:latin typeface="Arial" panose="020B0604020202020204" pitchFamily="34" charset="0"/>
                <a:cs typeface="Arial" panose="020B0604020202020204" pitchFamily="34" charset="0"/>
              </a:rPr>
              <a:t>has </a:t>
            </a:r>
            <a:r>
              <a:rPr lang="en-ZA" sz="2000" dirty="0" smtClean="0">
                <a:solidFill>
                  <a:srgbClr val="002060"/>
                </a:solidFill>
                <a:latin typeface="Arial" panose="020B0604020202020204" pitchFamily="34" charset="0"/>
                <a:cs typeface="Arial" panose="020B0604020202020204" pitchFamily="34" charset="0"/>
              </a:rPr>
              <a:t>been argued </a:t>
            </a:r>
            <a:r>
              <a:rPr lang="en-ZA" sz="2000" dirty="0">
                <a:solidFill>
                  <a:srgbClr val="002060"/>
                </a:solidFill>
                <a:latin typeface="Arial" panose="020B0604020202020204" pitchFamily="34" charset="0"/>
                <a:cs typeface="Arial" panose="020B0604020202020204" pitchFamily="34" charset="0"/>
              </a:rPr>
              <a:t>that, the South African Labour Relations Act is favouring labour and therefore offer favourable conditions for workers and in the process, empowering the trade unions</a:t>
            </a:r>
            <a:r>
              <a:rPr lang="en-ZA" sz="20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endParaRPr lang="en-ZA" sz="800" dirty="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In the Public Service this perception is even more prevalent in that the Labour Relations Act in stills a right to collective bargaining.  </a:t>
            </a:r>
            <a:r>
              <a:rPr lang="en-ZA" sz="2000" dirty="0" smtClean="0">
                <a:solidFill>
                  <a:srgbClr val="002060"/>
                </a:solidFill>
                <a:latin typeface="Arial" panose="020B0604020202020204" pitchFamily="34" charset="0"/>
                <a:cs typeface="Arial" panose="020B0604020202020204" pitchFamily="34" charset="0"/>
              </a:rPr>
              <a:t>Section </a:t>
            </a:r>
            <a:r>
              <a:rPr lang="en-ZA" sz="2000" dirty="0" smtClean="0">
                <a:solidFill>
                  <a:srgbClr val="002060"/>
                </a:solidFill>
                <a:latin typeface="Arial" panose="020B0604020202020204" pitchFamily="34" charset="0"/>
                <a:cs typeface="Arial" panose="020B0604020202020204" pitchFamily="34" charset="0"/>
              </a:rPr>
              <a:t>35-37 of the South African Labour Relations Act establishes the Public Service Coordinating Bargaining Council (PSCBC), it legislates who will be the parties and it determines the agenda on what will be the issues to be discussed. </a:t>
            </a:r>
            <a:endParaRPr lang="en-ZA" sz="2000" dirty="0" smtClean="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3</a:t>
            </a:fld>
            <a:endParaRPr lang="en-ZA" sz="2800" dirty="0">
              <a:solidFill>
                <a:srgbClr val="002060"/>
              </a:solidFill>
            </a:endParaRPr>
          </a:p>
        </p:txBody>
      </p:sp>
    </p:spTree>
    <p:extLst>
      <p:ext uri="{BB962C8B-B14F-4D97-AF65-F5344CB8AC3E}">
        <p14:creationId xmlns:p14="http://schemas.microsoft.com/office/powerpoint/2010/main" val="1551542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Legal Framework Regulating Public Employment Relations</a:t>
            </a:r>
            <a:endParaRPr lang="en-ZA" sz="2400" dirty="0"/>
          </a:p>
        </p:txBody>
      </p:sp>
      <p:sp>
        <p:nvSpPr>
          <p:cNvPr id="6" name="Rectangle 5"/>
          <p:cNvSpPr/>
          <p:nvPr/>
        </p:nvSpPr>
        <p:spPr>
          <a:xfrm>
            <a:off x="1572425" y="949712"/>
            <a:ext cx="9101271" cy="5447645"/>
          </a:xfrm>
          <a:prstGeom prst="rect">
            <a:avLst/>
          </a:prstGeom>
        </p:spPr>
        <p:txBody>
          <a:bodyPr wrap="square">
            <a:spAutoFit/>
          </a:bodyPr>
          <a:lstStyle/>
          <a:p>
            <a:endParaRPr lang="en-ZA" sz="2400" b="1" dirty="0" smtClean="0">
              <a:latin typeface="Arial" panose="020B0604020202020204" pitchFamily="34" charset="0"/>
              <a:cs typeface="Arial" panose="020B0604020202020204" pitchFamily="34" charset="0"/>
            </a:endParaRPr>
          </a:p>
          <a:p>
            <a:pPr marL="342900" indent="-342900">
              <a:lnSpc>
                <a:spcPct val="200000"/>
              </a:lnSpc>
              <a:buFont typeface="Arial" panose="020B0604020202020204" pitchFamily="34" charset="0"/>
              <a:buChar char="•"/>
            </a:pPr>
            <a:r>
              <a:rPr lang="en-ZA" b="1" dirty="0">
                <a:solidFill>
                  <a:srgbClr val="002060"/>
                </a:solidFill>
                <a:latin typeface="Arial" panose="020B0604020202020204" pitchFamily="34" charset="0"/>
                <a:cs typeface="Arial" panose="020B0604020202020204" pitchFamily="34" charset="0"/>
              </a:rPr>
              <a:t>The South African </a:t>
            </a:r>
            <a:r>
              <a:rPr lang="en-ZA" b="1" dirty="0" smtClean="0">
                <a:solidFill>
                  <a:srgbClr val="002060"/>
                </a:solidFill>
                <a:latin typeface="Arial" panose="020B0604020202020204" pitchFamily="34" charset="0"/>
                <a:cs typeface="Arial" panose="020B0604020202020204" pitchFamily="34" charset="0"/>
              </a:rPr>
              <a:t>Constitution </a:t>
            </a:r>
            <a:r>
              <a:rPr lang="en-ZA" dirty="0">
                <a:solidFill>
                  <a:srgbClr val="002060"/>
                </a:solidFill>
                <a:latin typeface="Arial" panose="020B0604020202020204" pitchFamily="34" charset="0"/>
                <a:cs typeface="Arial" panose="020B0604020202020204" pitchFamily="34" charset="0"/>
              </a:rPr>
              <a:t>supersedes all other acts of the country and all South African statutes must conform to the basic principles contained in the Constitution. The Constitution provides clear guidelines with regards to employment relations. </a:t>
            </a:r>
            <a:r>
              <a:rPr lang="en-ZA" b="1" dirty="0" smtClean="0">
                <a:solidFill>
                  <a:srgbClr val="002060"/>
                </a:solidFill>
                <a:latin typeface="Arial" panose="020B0604020202020204" pitchFamily="34" charset="0"/>
                <a:cs typeface="Arial" panose="020B0604020202020204" pitchFamily="34" charset="0"/>
              </a:rPr>
              <a:t> </a:t>
            </a:r>
            <a:endParaRPr lang="en-ZA" b="1" dirty="0" smtClean="0">
              <a:solidFill>
                <a:srgbClr val="002060"/>
              </a:solidFill>
              <a:latin typeface="Arial" panose="020B0604020202020204" pitchFamily="34" charset="0"/>
              <a:cs typeface="Arial" panose="020B0604020202020204" pitchFamily="34" charset="0"/>
            </a:endParaRPr>
          </a:p>
          <a:p>
            <a:pPr>
              <a:lnSpc>
                <a:spcPct val="200000"/>
              </a:lnSpc>
            </a:pPr>
            <a:endParaRPr lang="en-ZA" b="1" dirty="0" smtClean="0">
              <a:solidFill>
                <a:srgbClr val="002060"/>
              </a:solidFill>
              <a:latin typeface="Arial" panose="020B0604020202020204" pitchFamily="34" charset="0"/>
              <a:cs typeface="Arial" panose="020B0604020202020204" pitchFamily="34" charset="0"/>
            </a:endParaRPr>
          </a:p>
          <a:p>
            <a:pPr marL="342900" indent="-342900">
              <a:lnSpc>
                <a:spcPct val="200000"/>
              </a:lnSpc>
              <a:buFont typeface="Arial" panose="020B0604020202020204" pitchFamily="34" charset="0"/>
              <a:buChar char="•"/>
            </a:pPr>
            <a:r>
              <a:rPr lang="en-ZA" b="1" dirty="0">
                <a:solidFill>
                  <a:srgbClr val="002060"/>
                </a:solidFill>
                <a:latin typeface="Arial" panose="020B0604020202020204" pitchFamily="34" charset="0"/>
                <a:cs typeface="Arial" panose="020B0604020202020204" pitchFamily="34" charset="0"/>
              </a:rPr>
              <a:t>The Labour Relations Act</a:t>
            </a:r>
            <a:r>
              <a:rPr lang="en-ZA" dirty="0">
                <a:solidFill>
                  <a:srgbClr val="002060"/>
                </a:solidFill>
                <a:latin typeface="Arial" panose="020B0604020202020204" pitchFamily="34" charset="0"/>
                <a:cs typeface="Arial" panose="020B0604020202020204" pitchFamily="34" charset="0"/>
              </a:rPr>
              <a:t> is a centrepiece of the labour law in South Africa and all labour laws are subordinate to the LRA. The main purpose of the Labour Relations Act is to advance economic development, social justice, labour peace and a democratisation of the workplace by fulfilling the primary objectives of the Act</a:t>
            </a:r>
            <a:r>
              <a:rPr lang="en-ZA" dirty="0" smtClean="0">
                <a:solidFill>
                  <a:srgbClr val="002060"/>
                </a:solidFill>
                <a:latin typeface="Arial" panose="020B0604020202020204" pitchFamily="34" charset="0"/>
                <a:cs typeface="Arial" panose="020B0604020202020204" pitchFamily="34" charset="0"/>
              </a:rPr>
              <a:t>.</a:t>
            </a:r>
            <a:endParaRPr lang="en-ZA" dirty="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4</a:t>
            </a:fld>
            <a:endParaRPr lang="en-ZA" sz="2800">
              <a:solidFill>
                <a:srgbClr val="002060"/>
              </a:solidFill>
            </a:endParaRPr>
          </a:p>
        </p:txBody>
      </p:sp>
    </p:spTree>
    <p:extLst>
      <p:ext uri="{BB962C8B-B14F-4D97-AF65-F5344CB8AC3E}">
        <p14:creationId xmlns:p14="http://schemas.microsoft.com/office/powerpoint/2010/main" val="367621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Legal Framework Regulating Public Employment Relations</a:t>
            </a:r>
            <a:endParaRPr lang="en-ZA" sz="2400" dirty="0"/>
          </a:p>
        </p:txBody>
      </p:sp>
      <p:sp>
        <p:nvSpPr>
          <p:cNvPr id="6" name="Rectangle 5"/>
          <p:cNvSpPr/>
          <p:nvPr/>
        </p:nvSpPr>
        <p:spPr>
          <a:xfrm>
            <a:off x="1572425" y="949712"/>
            <a:ext cx="9101271" cy="5570756"/>
          </a:xfrm>
          <a:prstGeom prst="rect">
            <a:avLst/>
          </a:prstGeom>
        </p:spPr>
        <p:txBody>
          <a:bodyPr wrap="square">
            <a:spAutoFit/>
          </a:bodyPr>
          <a:lstStyle/>
          <a:p>
            <a:pPr marL="342900" indent="-342900">
              <a:lnSpc>
                <a:spcPct val="200000"/>
              </a:lnSpc>
              <a:buFont typeface="Arial" panose="020B0604020202020204" pitchFamily="34" charset="0"/>
              <a:buChar char="•"/>
            </a:pPr>
            <a:r>
              <a:rPr lang="en-ZA" b="1" dirty="0" smtClean="0">
                <a:solidFill>
                  <a:srgbClr val="002060"/>
                </a:solidFill>
                <a:latin typeface="Arial" panose="020B0604020202020204" pitchFamily="34" charset="0"/>
                <a:cs typeface="Arial" panose="020B0604020202020204" pitchFamily="34" charset="0"/>
              </a:rPr>
              <a:t>Basic </a:t>
            </a:r>
            <a:r>
              <a:rPr lang="en-ZA" b="1" dirty="0">
                <a:solidFill>
                  <a:srgbClr val="002060"/>
                </a:solidFill>
                <a:latin typeface="Arial" panose="020B0604020202020204" pitchFamily="34" charset="0"/>
                <a:cs typeface="Arial" panose="020B0604020202020204" pitchFamily="34" charset="0"/>
              </a:rPr>
              <a:t>Conditions of Employment Act (BCEA)</a:t>
            </a:r>
            <a:r>
              <a:rPr lang="en-ZA" dirty="0">
                <a:solidFill>
                  <a:srgbClr val="002060"/>
                </a:solidFill>
                <a:latin typeface="Arial" panose="020B0604020202020204" pitchFamily="34" charset="0"/>
                <a:cs typeface="Arial" panose="020B0604020202020204" pitchFamily="34" charset="0"/>
              </a:rPr>
              <a:t> is to advance economic development and social injustice by establishing and enforcing basic conditions of employment. </a:t>
            </a:r>
            <a:endParaRPr lang="en-ZA" dirty="0" smtClean="0">
              <a:solidFill>
                <a:srgbClr val="002060"/>
              </a:solidFill>
              <a:latin typeface="Arial" panose="020B0604020202020204" pitchFamily="34" charset="0"/>
              <a:cs typeface="Arial" panose="020B0604020202020204" pitchFamily="34" charset="0"/>
            </a:endParaRPr>
          </a:p>
          <a:p>
            <a:pPr marL="342900" indent="-342900">
              <a:lnSpc>
                <a:spcPct val="200000"/>
              </a:lnSpc>
              <a:buFont typeface="Arial" panose="020B0604020202020204" pitchFamily="34" charset="0"/>
              <a:buChar char="•"/>
            </a:pPr>
            <a:endParaRPr lang="en-ZA" sz="800" dirty="0" smtClean="0">
              <a:solidFill>
                <a:srgbClr val="002060"/>
              </a:solidFill>
              <a:latin typeface="Arial" panose="020B0604020202020204" pitchFamily="34" charset="0"/>
              <a:cs typeface="Arial" panose="020B0604020202020204" pitchFamily="34" charset="0"/>
            </a:endParaRPr>
          </a:p>
          <a:p>
            <a:pPr marL="342900" indent="-342900">
              <a:lnSpc>
                <a:spcPct val="200000"/>
              </a:lnSpc>
              <a:buFont typeface="Arial" panose="020B0604020202020204" pitchFamily="34" charset="0"/>
              <a:buChar char="•"/>
            </a:pPr>
            <a:r>
              <a:rPr lang="en-ZA" b="1" dirty="0" smtClean="0">
                <a:solidFill>
                  <a:srgbClr val="002060"/>
                </a:solidFill>
                <a:latin typeface="Arial" panose="020B0604020202020204" pitchFamily="34" charset="0"/>
                <a:cs typeface="Arial" panose="020B0604020202020204" pitchFamily="34" charset="0"/>
              </a:rPr>
              <a:t>Other Legislation such </a:t>
            </a:r>
            <a:r>
              <a:rPr lang="en-ZA" dirty="0" smtClean="0">
                <a:solidFill>
                  <a:srgbClr val="002060"/>
                </a:solidFill>
                <a:latin typeface="Arial" panose="020B0604020202020204" pitchFamily="34" charset="0"/>
                <a:cs typeface="Arial" panose="020B0604020202020204" pitchFamily="34" charset="0"/>
              </a:rPr>
              <a:t>as the Employment Equity Act, Skills Development Act and different Acts requiring specific action from Government Departments in performing specific functions</a:t>
            </a:r>
          </a:p>
          <a:p>
            <a:pPr marL="342900" indent="-342900">
              <a:lnSpc>
                <a:spcPct val="200000"/>
              </a:lnSpc>
              <a:buFont typeface="Arial" panose="020B0604020202020204" pitchFamily="34" charset="0"/>
              <a:buChar char="•"/>
            </a:pPr>
            <a:endParaRPr lang="en-ZA" sz="800" dirty="0">
              <a:solidFill>
                <a:srgbClr val="002060"/>
              </a:solidFill>
              <a:latin typeface="Arial" panose="020B0604020202020204" pitchFamily="34" charset="0"/>
              <a:cs typeface="Arial" panose="020B0604020202020204" pitchFamily="34" charset="0"/>
            </a:endParaRPr>
          </a:p>
          <a:p>
            <a:pPr marL="342900" indent="-342900">
              <a:lnSpc>
                <a:spcPct val="200000"/>
              </a:lnSpc>
              <a:buFont typeface="Arial" panose="020B0604020202020204" pitchFamily="34" charset="0"/>
              <a:buChar char="•"/>
            </a:pPr>
            <a:r>
              <a:rPr lang="en-ZA" b="1" dirty="0" smtClean="0">
                <a:solidFill>
                  <a:srgbClr val="002060"/>
                </a:solidFill>
                <a:latin typeface="Arial" panose="020B0604020202020204" pitchFamily="34" charset="0"/>
                <a:cs typeface="Arial" panose="020B0604020202020204" pitchFamily="34" charset="0"/>
              </a:rPr>
              <a:t>Collective Agreements, </a:t>
            </a:r>
            <a:r>
              <a:rPr lang="en-ZA" dirty="0" smtClean="0">
                <a:solidFill>
                  <a:srgbClr val="002060"/>
                </a:solidFill>
                <a:latin typeface="Arial" panose="020B0604020202020204" pitchFamily="34" charset="0"/>
                <a:cs typeface="Arial" panose="020B0604020202020204" pitchFamily="34" charset="0"/>
              </a:rPr>
              <a:t>legislation provides for a collective agreement to be binding and enforceable as if it is law. The LRA allows for collective agreements to override contracts of employment and certain parts of provisions in legislation. </a:t>
            </a:r>
            <a:endParaRPr lang="en-ZA" b="1" dirty="0" smtClean="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5</a:t>
            </a:fld>
            <a:endParaRPr lang="en-ZA" sz="2800">
              <a:solidFill>
                <a:srgbClr val="002060"/>
              </a:solidFill>
            </a:endParaRPr>
          </a:p>
        </p:txBody>
      </p:sp>
    </p:spTree>
    <p:extLst>
      <p:ext uri="{BB962C8B-B14F-4D97-AF65-F5344CB8AC3E}">
        <p14:creationId xmlns:p14="http://schemas.microsoft.com/office/powerpoint/2010/main" val="1765399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90152"/>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t>Collective </a:t>
            </a:r>
            <a:r>
              <a:rPr lang="en-ZA" sz="2400" b="1" dirty="0" smtClean="0"/>
              <a:t>Bargaining</a:t>
            </a:r>
            <a:endParaRPr lang="en-ZA" sz="2400" dirty="0"/>
          </a:p>
        </p:txBody>
      </p:sp>
      <p:sp>
        <p:nvSpPr>
          <p:cNvPr id="6" name="Rectangle 5"/>
          <p:cNvSpPr/>
          <p:nvPr/>
        </p:nvSpPr>
        <p:spPr>
          <a:xfrm>
            <a:off x="1572426" y="1191275"/>
            <a:ext cx="9930597" cy="5878532"/>
          </a:xfrm>
          <a:prstGeom prst="rect">
            <a:avLst/>
          </a:prstGeom>
        </p:spPr>
        <p:txBody>
          <a:bodyPr wrap="square">
            <a:spAutoFit/>
          </a:bodyPr>
          <a:lstStyle/>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The </a:t>
            </a:r>
            <a:r>
              <a:rPr lang="en-ZA" sz="2000" dirty="0" smtClean="0">
                <a:solidFill>
                  <a:srgbClr val="002060"/>
                </a:solidFill>
                <a:latin typeface="Arial" panose="020B0604020202020204" pitchFamily="34" charset="0"/>
                <a:cs typeface="Arial" panose="020B0604020202020204" pitchFamily="34" charset="0"/>
              </a:rPr>
              <a:t>Public Service Coordinating Bargaining Council (PSCBC) was </a:t>
            </a:r>
            <a:r>
              <a:rPr lang="en-ZA" sz="2000" dirty="0" smtClean="0">
                <a:solidFill>
                  <a:srgbClr val="002060"/>
                </a:solidFill>
                <a:latin typeface="Arial" panose="020B0604020202020204" pitchFamily="34" charset="0"/>
                <a:cs typeface="Arial" panose="020B0604020202020204" pitchFamily="34" charset="0"/>
              </a:rPr>
              <a:t>established </a:t>
            </a:r>
            <a:r>
              <a:rPr lang="en-ZA" sz="2000" dirty="0" smtClean="0">
                <a:solidFill>
                  <a:srgbClr val="002060"/>
                </a:solidFill>
                <a:latin typeface="Arial" panose="020B0604020202020204" pitchFamily="34" charset="0"/>
                <a:cs typeface="Arial" panose="020B0604020202020204" pitchFamily="34" charset="0"/>
              </a:rPr>
              <a:t>to cater for public service collective bargaining</a:t>
            </a:r>
            <a:r>
              <a:rPr lang="en-ZA" sz="20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endParaRPr lang="en-ZA"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PSCBC </a:t>
            </a:r>
            <a:r>
              <a:rPr lang="en-ZA" sz="2000" dirty="0">
                <a:solidFill>
                  <a:srgbClr val="002060"/>
                </a:solidFill>
                <a:latin typeface="Arial" panose="020B0604020202020204" pitchFamily="34" charset="0"/>
                <a:cs typeface="Arial" panose="020B0604020202020204" pitchFamily="34" charset="0"/>
              </a:rPr>
              <a:t>is an independent forum where the employer (state) and the </a:t>
            </a:r>
            <a:r>
              <a:rPr lang="en-ZA" sz="2000" dirty="0" smtClean="0">
                <a:solidFill>
                  <a:srgbClr val="002060"/>
                </a:solidFill>
                <a:latin typeface="Arial" panose="020B0604020202020204" pitchFamily="34" charset="0"/>
                <a:cs typeface="Arial" panose="020B0604020202020204" pitchFamily="34" charset="0"/>
              </a:rPr>
              <a:t>admitted trade </a:t>
            </a:r>
            <a:r>
              <a:rPr lang="en-ZA" sz="2000" dirty="0">
                <a:solidFill>
                  <a:srgbClr val="002060"/>
                </a:solidFill>
                <a:latin typeface="Arial" panose="020B0604020202020204" pitchFamily="34" charset="0"/>
                <a:cs typeface="Arial" panose="020B0604020202020204" pitchFamily="34" charset="0"/>
              </a:rPr>
              <a:t>unions </a:t>
            </a:r>
            <a:r>
              <a:rPr lang="en-ZA" sz="2000" dirty="0" smtClean="0">
                <a:solidFill>
                  <a:srgbClr val="002060"/>
                </a:solidFill>
                <a:latin typeface="Arial" panose="020B0604020202020204" pitchFamily="34" charset="0"/>
                <a:cs typeface="Arial" panose="020B0604020202020204" pitchFamily="34" charset="0"/>
              </a:rPr>
              <a:t>to the PSCBC, </a:t>
            </a:r>
            <a:r>
              <a:rPr lang="en-ZA" sz="2000" dirty="0">
                <a:solidFill>
                  <a:srgbClr val="002060"/>
                </a:solidFill>
                <a:latin typeface="Arial" panose="020B0604020202020204" pitchFamily="34" charset="0"/>
                <a:cs typeface="Arial" panose="020B0604020202020204" pitchFamily="34" charset="0"/>
              </a:rPr>
              <a:t>meet to negotiate and sign collective agreements that regulate the terms and conditions of public servants</a:t>
            </a:r>
            <a:r>
              <a:rPr lang="en-ZA" sz="20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endParaRPr lang="en-ZA" dirty="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The PSCBC only discuss or engage on issues of transverse nature, a matter that will have an effect across the public service. </a:t>
            </a:r>
            <a:endParaRPr lang="en-ZA" sz="2000" dirty="0" smtClean="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ZA" sz="1600" dirty="0"/>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6</a:t>
            </a:fld>
            <a:endParaRPr lang="en-ZA" sz="2800">
              <a:solidFill>
                <a:srgbClr val="002060"/>
              </a:solidFill>
            </a:endParaRPr>
          </a:p>
        </p:txBody>
      </p:sp>
    </p:spTree>
    <p:extLst>
      <p:ext uri="{BB962C8B-B14F-4D97-AF65-F5344CB8AC3E}">
        <p14:creationId xmlns:p14="http://schemas.microsoft.com/office/powerpoint/2010/main" val="4139059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t>Public Service Collective Bargaining Structure</a:t>
            </a:r>
            <a:endParaRPr lang="en-ZA" sz="2400" dirty="0"/>
          </a:p>
        </p:txBody>
      </p:sp>
      <p:sp>
        <p:nvSpPr>
          <p:cNvPr id="6" name="Rectangle 5"/>
          <p:cNvSpPr/>
          <p:nvPr/>
        </p:nvSpPr>
        <p:spPr>
          <a:xfrm>
            <a:off x="1649338" y="1153943"/>
            <a:ext cx="9853685" cy="5078313"/>
          </a:xfrm>
          <a:prstGeom prst="rect">
            <a:avLst/>
          </a:prstGeom>
        </p:spPr>
        <p:txBody>
          <a:bodyPr wrap="square">
            <a:spAutoFit/>
          </a:bodyPr>
          <a:lstStyle/>
          <a:p>
            <a:pPr marL="285750" indent="-285750">
              <a:lnSpc>
                <a:spcPct val="200000"/>
              </a:lnSpc>
              <a:buFont typeface="Arial" panose="020B0604020202020204" pitchFamily="34" charset="0"/>
              <a:buChar char="•"/>
            </a:pPr>
            <a:r>
              <a:rPr lang="en-ZA" dirty="0" smtClean="0">
                <a:solidFill>
                  <a:srgbClr val="002060"/>
                </a:solidFill>
                <a:latin typeface="Arial" panose="020B0604020202020204" pitchFamily="34" charset="0"/>
                <a:cs typeface="Arial" panose="020B0604020202020204" pitchFamily="34" charset="0"/>
              </a:rPr>
              <a:t>The </a:t>
            </a:r>
            <a:r>
              <a:rPr lang="en-ZA" dirty="0" smtClean="0">
                <a:solidFill>
                  <a:srgbClr val="002060"/>
                </a:solidFill>
                <a:latin typeface="Arial" panose="020B0604020202020204" pitchFamily="34" charset="0"/>
                <a:cs typeface="Arial" panose="020B0604020202020204" pitchFamily="34" charset="0"/>
              </a:rPr>
              <a:t>public service bargaining structure </a:t>
            </a:r>
            <a:r>
              <a:rPr lang="en-ZA" dirty="0" smtClean="0">
                <a:solidFill>
                  <a:srgbClr val="002060"/>
                </a:solidFill>
                <a:latin typeface="Arial" panose="020B0604020202020204" pitchFamily="34" charset="0"/>
                <a:cs typeface="Arial" panose="020B0604020202020204" pitchFamily="34" charset="0"/>
              </a:rPr>
              <a:t>further </a:t>
            </a:r>
            <a:r>
              <a:rPr lang="en-ZA" dirty="0" smtClean="0">
                <a:solidFill>
                  <a:srgbClr val="002060"/>
                </a:solidFill>
                <a:latin typeface="Arial" panose="020B0604020202020204" pitchFamily="34" charset="0"/>
                <a:cs typeface="Arial" panose="020B0604020202020204" pitchFamily="34" charset="0"/>
              </a:rPr>
              <a:t>consist of four sectoral councils tailored to serve specific sectors of public service</a:t>
            </a:r>
            <a:r>
              <a:rPr lang="en-ZA"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endParaRPr lang="en-ZA"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dirty="0">
                <a:solidFill>
                  <a:srgbClr val="002060"/>
                </a:solidFill>
                <a:latin typeface="Arial" panose="020B0604020202020204" pitchFamily="34" charset="0"/>
                <a:cs typeface="Arial" panose="020B0604020202020204" pitchFamily="34" charset="0"/>
              </a:rPr>
              <a:t>T</a:t>
            </a:r>
            <a:r>
              <a:rPr lang="en-ZA" dirty="0" smtClean="0">
                <a:solidFill>
                  <a:srgbClr val="002060"/>
                </a:solidFill>
                <a:latin typeface="Arial" panose="020B0604020202020204" pitchFamily="34" charset="0"/>
                <a:cs typeface="Arial" panose="020B0604020202020204" pitchFamily="34" charset="0"/>
              </a:rPr>
              <a:t>he </a:t>
            </a:r>
            <a:r>
              <a:rPr lang="en-ZA" dirty="0">
                <a:solidFill>
                  <a:srgbClr val="002060"/>
                </a:solidFill>
                <a:latin typeface="Arial" panose="020B0604020202020204" pitchFamily="34" charset="0"/>
                <a:cs typeface="Arial" panose="020B0604020202020204" pitchFamily="34" charset="0"/>
              </a:rPr>
              <a:t>Education Labour Relations Council </a:t>
            </a:r>
            <a:r>
              <a:rPr lang="en-ZA" b="1" dirty="0">
                <a:solidFill>
                  <a:srgbClr val="002060"/>
                </a:solidFill>
                <a:latin typeface="Arial" panose="020B0604020202020204" pitchFamily="34" charset="0"/>
                <a:cs typeface="Arial" panose="020B0604020202020204" pitchFamily="34" charset="0"/>
              </a:rPr>
              <a:t>(ELRC</a:t>
            </a:r>
            <a:r>
              <a:rPr lang="en-ZA" b="1" dirty="0" smtClean="0">
                <a:solidFill>
                  <a:srgbClr val="002060"/>
                </a:solidFill>
                <a:latin typeface="Arial" panose="020B0604020202020204" pitchFamily="34" charset="0"/>
                <a:cs typeface="Arial" panose="020B0604020202020204" pitchFamily="34" charset="0"/>
              </a:rPr>
              <a:t>) </a:t>
            </a:r>
            <a:r>
              <a:rPr lang="en-ZA" dirty="0">
                <a:solidFill>
                  <a:srgbClr val="002060"/>
                </a:solidFill>
                <a:latin typeface="Arial" panose="020B0604020202020204" pitchFamily="34" charset="0"/>
                <a:cs typeface="Arial" panose="020B0604020202020204" pitchFamily="34" charset="0"/>
              </a:rPr>
              <a:t>focuses on the education </a:t>
            </a:r>
            <a:r>
              <a:rPr lang="en-ZA" dirty="0" smtClean="0">
                <a:solidFill>
                  <a:srgbClr val="002060"/>
                </a:solidFill>
                <a:latin typeface="Arial" panose="020B0604020202020204" pitchFamily="34" charset="0"/>
                <a:cs typeface="Arial" panose="020B0604020202020204" pitchFamily="34" charset="0"/>
              </a:rPr>
              <a:t>sector</a:t>
            </a:r>
            <a:r>
              <a:rPr lang="en-ZA" dirty="0">
                <a:solidFill>
                  <a:srgbClr val="002060"/>
                </a:solidFill>
                <a:latin typeface="Arial" panose="020B0604020202020204" pitchFamily="34" charset="0"/>
                <a:cs typeface="Arial" panose="020B0604020202020204" pitchFamily="34" charset="0"/>
              </a:rPr>
              <a:t>.</a:t>
            </a:r>
            <a:endParaRPr lang="en-ZA"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dirty="0" smtClean="0">
                <a:solidFill>
                  <a:srgbClr val="002060"/>
                </a:solidFill>
                <a:latin typeface="Arial" panose="020B0604020202020204" pitchFamily="34" charset="0"/>
                <a:cs typeface="Arial" panose="020B0604020202020204" pitchFamily="34" charset="0"/>
              </a:rPr>
              <a:t>The </a:t>
            </a:r>
            <a:r>
              <a:rPr lang="en-ZA" dirty="0">
                <a:solidFill>
                  <a:srgbClr val="002060"/>
                </a:solidFill>
                <a:latin typeface="Arial" panose="020B0604020202020204" pitchFamily="34" charset="0"/>
                <a:cs typeface="Arial" panose="020B0604020202020204" pitchFamily="34" charset="0"/>
              </a:rPr>
              <a:t>Safety &amp; Security Sectoral Bargaining Council </a:t>
            </a:r>
            <a:r>
              <a:rPr lang="en-ZA" b="1" dirty="0">
                <a:solidFill>
                  <a:srgbClr val="002060"/>
                </a:solidFill>
                <a:latin typeface="Arial" panose="020B0604020202020204" pitchFamily="34" charset="0"/>
                <a:cs typeface="Arial" panose="020B0604020202020204" pitchFamily="34" charset="0"/>
              </a:rPr>
              <a:t>(SSSBC) </a:t>
            </a:r>
            <a:r>
              <a:rPr lang="en-ZA" dirty="0">
                <a:solidFill>
                  <a:srgbClr val="002060"/>
                </a:solidFill>
                <a:latin typeface="Arial" panose="020B0604020202020204" pitchFamily="34" charset="0"/>
                <a:cs typeface="Arial" panose="020B0604020202020204" pitchFamily="34" charset="0"/>
              </a:rPr>
              <a:t>which serves the </a:t>
            </a:r>
            <a:r>
              <a:rPr lang="en-ZA" dirty="0" smtClean="0">
                <a:solidFill>
                  <a:srgbClr val="002060"/>
                </a:solidFill>
                <a:latin typeface="Arial" panose="020B0604020202020204" pitchFamily="34" charset="0"/>
                <a:cs typeface="Arial" panose="020B0604020202020204" pitchFamily="34" charset="0"/>
              </a:rPr>
              <a:t>Police</a:t>
            </a:r>
          </a:p>
          <a:p>
            <a:pPr marL="285750" indent="-285750">
              <a:lnSpc>
                <a:spcPct val="200000"/>
              </a:lnSpc>
              <a:buFont typeface="Arial" panose="020B0604020202020204" pitchFamily="34" charset="0"/>
              <a:buChar char="•"/>
            </a:pPr>
            <a:r>
              <a:rPr lang="en-ZA" dirty="0">
                <a:solidFill>
                  <a:srgbClr val="002060"/>
                </a:solidFill>
                <a:latin typeface="Arial" panose="020B0604020202020204" pitchFamily="34" charset="0"/>
                <a:cs typeface="Arial" panose="020B0604020202020204" pitchFamily="34" charset="0"/>
              </a:rPr>
              <a:t>Public Health and Social Development Sectoral Bargaining Council </a:t>
            </a:r>
            <a:r>
              <a:rPr lang="en-ZA" b="1" dirty="0">
                <a:solidFill>
                  <a:srgbClr val="002060"/>
                </a:solidFill>
                <a:latin typeface="Arial" panose="020B0604020202020204" pitchFamily="34" charset="0"/>
                <a:cs typeface="Arial" panose="020B0604020202020204" pitchFamily="34" charset="0"/>
              </a:rPr>
              <a:t>(PHSDSBC) </a:t>
            </a:r>
            <a:r>
              <a:rPr lang="en-ZA" dirty="0">
                <a:solidFill>
                  <a:srgbClr val="002060"/>
                </a:solidFill>
                <a:latin typeface="Arial" panose="020B0604020202020204" pitchFamily="34" charset="0"/>
                <a:cs typeface="Arial" panose="020B0604020202020204" pitchFamily="34" charset="0"/>
              </a:rPr>
              <a:t>serving the health sector and social </a:t>
            </a:r>
            <a:r>
              <a:rPr lang="en-ZA" dirty="0" smtClean="0">
                <a:solidFill>
                  <a:srgbClr val="002060"/>
                </a:solidFill>
                <a:latin typeface="Arial" panose="020B0604020202020204" pitchFamily="34" charset="0"/>
                <a:cs typeface="Arial" panose="020B0604020202020204" pitchFamily="34" charset="0"/>
              </a:rPr>
              <a:t>development.</a:t>
            </a:r>
          </a:p>
          <a:p>
            <a:pPr marL="285750" indent="-285750">
              <a:lnSpc>
                <a:spcPct val="200000"/>
              </a:lnSpc>
              <a:buFont typeface="Arial" panose="020B0604020202020204" pitchFamily="34" charset="0"/>
              <a:buChar char="•"/>
            </a:pPr>
            <a:r>
              <a:rPr lang="en-ZA" dirty="0">
                <a:solidFill>
                  <a:srgbClr val="002060"/>
                </a:solidFill>
                <a:latin typeface="Arial" panose="020B0604020202020204" pitchFamily="34" charset="0"/>
                <a:cs typeface="Arial" panose="020B0604020202020204" pitchFamily="34" charset="0"/>
              </a:rPr>
              <a:t>The General Public Service Sector Bargaining Council </a:t>
            </a:r>
            <a:r>
              <a:rPr lang="en-ZA" b="1" dirty="0">
                <a:solidFill>
                  <a:srgbClr val="002060"/>
                </a:solidFill>
                <a:latin typeface="Arial" panose="020B0604020202020204" pitchFamily="34" charset="0"/>
                <a:cs typeface="Arial" panose="020B0604020202020204" pitchFamily="34" charset="0"/>
              </a:rPr>
              <a:t>(GPSSBC) </a:t>
            </a:r>
            <a:r>
              <a:rPr lang="en-ZA" dirty="0">
                <a:solidFill>
                  <a:srgbClr val="002060"/>
                </a:solidFill>
                <a:latin typeface="Arial" panose="020B0604020202020204" pitchFamily="34" charset="0"/>
                <a:cs typeface="Arial" panose="020B0604020202020204" pitchFamily="34" charset="0"/>
              </a:rPr>
              <a:t>which covers everyone else not covered under any of the above mentioned sector councils. </a:t>
            </a: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7</a:t>
            </a:fld>
            <a:endParaRPr lang="en-ZA" sz="2800" dirty="0">
              <a:solidFill>
                <a:srgbClr val="002060"/>
              </a:solidFill>
            </a:endParaRPr>
          </a:p>
        </p:txBody>
      </p:sp>
    </p:spTree>
    <p:extLst>
      <p:ext uri="{BB962C8B-B14F-4D97-AF65-F5344CB8AC3E}">
        <p14:creationId xmlns:p14="http://schemas.microsoft.com/office/powerpoint/2010/main" val="2996356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t>Public Service Collective Bargaining Structure</a:t>
            </a:r>
            <a:endParaRPr lang="en-ZA" sz="2400" dirty="0"/>
          </a:p>
        </p:txBody>
      </p:sp>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835" y="1120388"/>
            <a:ext cx="9899303" cy="544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8</a:t>
            </a:fld>
            <a:endParaRPr lang="en-ZA" sz="2800">
              <a:solidFill>
                <a:srgbClr val="002060"/>
              </a:solidFill>
            </a:endParaRPr>
          </a:p>
        </p:txBody>
      </p:sp>
    </p:spTree>
    <p:extLst>
      <p:ext uri="{BB962C8B-B14F-4D97-AF65-F5344CB8AC3E}">
        <p14:creationId xmlns:p14="http://schemas.microsoft.com/office/powerpoint/2010/main" val="2202326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The Increasing Power of Public Sector Unions</a:t>
            </a:r>
            <a:endParaRPr lang="en-ZA" sz="2400" dirty="0"/>
          </a:p>
        </p:txBody>
      </p:sp>
      <p:sp>
        <p:nvSpPr>
          <p:cNvPr id="6" name="Rectangle 5"/>
          <p:cNvSpPr/>
          <p:nvPr/>
        </p:nvSpPr>
        <p:spPr>
          <a:xfrm>
            <a:off x="1572426" y="1462460"/>
            <a:ext cx="10126768" cy="4708981"/>
          </a:xfrm>
          <a:prstGeom prst="rect">
            <a:avLst/>
          </a:prstGeom>
        </p:spPr>
        <p:txBody>
          <a:bodyPr wrap="square">
            <a:spAutoFit/>
          </a:bodyPr>
          <a:lstStyle/>
          <a:p>
            <a:pPr marL="285750" indent="-285750">
              <a:lnSpc>
                <a:spcPct val="15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Unions </a:t>
            </a:r>
            <a:r>
              <a:rPr lang="en-ZA" sz="2000" dirty="0">
                <a:solidFill>
                  <a:srgbClr val="002060"/>
                </a:solidFill>
                <a:latin typeface="Arial" panose="020B0604020202020204" pitchFamily="34" charset="0"/>
                <a:cs typeface="Arial" panose="020B0604020202020204" pitchFamily="34" charset="0"/>
              </a:rPr>
              <a:t>have increased their influence in the </a:t>
            </a:r>
            <a:r>
              <a:rPr lang="en-ZA" sz="2000" dirty="0" smtClean="0">
                <a:solidFill>
                  <a:srgbClr val="002060"/>
                </a:solidFill>
                <a:latin typeface="Arial" panose="020B0604020202020204" pitchFamily="34" charset="0"/>
                <a:cs typeface="Arial" panose="020B0604020202020204" pitchFamily="34" charset="0"/>
              </a:rPr>
              <a:t>workplace against, what is perceived to be the normal world trend.</a:t>
            </a:r>
          </a:p>
          <a:p>
            <a:pPr marL="285750" indent="-285750">
              <a:lnSpc>
                <a:spcPct val="150000"/>
              </a:lnSpc>
              <a:buFont typeface="Arial" panose="020B0604020202020204" pitchFamily="34" charset="0"/>
              <a:buChar char="•"/>
            </a:pPr>
            <a:endParaRPr lang="en-ZA" sz="2000" dirty="0" smtClean="0">
              <a:solidFill>
                <a:srgbClr val="002060"/>
              </a:solidFill>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ZA" sz="2000" dirty="0">
                <a:solidFill>
                  <a:srgbClr val="002060"/>
                </a:solidFill>
                <a:latin typeface="Arial" panose="020B0604020202020204" pitchFamily="34" charset="0"/>
                <a:cs typeface="Arial" panose="020B0604020202020204" pitchFamily="34" charset="0"/>
              </a:rPr>
              <a:t>Membership statistics also indicate that unions are still considered </a:t>
            </a:r>
            <a:r>
              <a:rPr lang="en-ZA" sz="2000" dirty="0" smtClean="0">
                <a:solidFill>
                  <a:srgbClr val="002060"/>
                </a:solidFill>
                <a:latin typeface="Arial" panose="020B0604020202020204" pitchFamily="34" charset="0"/>
                <a:cs typeface="Arial" panose="020B0604020202020204" pitchFamily="34" charset="0"/>
              </a:rPr>
              <a:t>relevant by the membership (98% of Public Service is unionised).</a:t>
            </a:r>
          </a:p>
          <a:p>
            <a:pPr>
              <a:lnSpc>
                <a:spcPct val="150000"/>
              </a:lnSpc>
            </a:pPr>
            <a:endParaRPr lang="en-ZA" sz="2000" dirty="0" smtClean="0">
              <a:solidFill>
                <a:srgbClr val="002060"/>
              </a:solidFill>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The concept of Political Stability; with t</a:t>
            </a:r>
            <a:r>
              <a:rPr lang="en-ZA" sz="2000" dirty="0" smtClean="0">
                <a:solidFill>
                  <a:srgbClr val="002060"/>
                </a:solidFill>
                <a:latin typeface="Arial" panose="020B0604020202020204" pitchFamily="34" charset="0"/>
                <a:cs typeface="Arial" panose="020B0604020202020204" pitchFamily="34" charset="0"/>
              </a:rPr>
              <a:t>he </a:t>
            </a:r>
            <a:r>
              <a:rPr lang="en-ZA" sz="2000" dirty="0">
                <a:solidFill>
                  <a:srgbClr val="002060"/>
                </a:solidFill>
                <a:latin typeface="Arial" panose="020B0604020202020204" pitchFamily="34" charset="0"/>
                <a:cs typeface="Arial" panose="020B0604020202020204" pitchFamily="34" charset="0"/>
              </a:rPr>
              <a:t>alliance between the governing African National Congress and the Congress of South African Trade Unions suggests that the public sector and unions share a common interest in enabling and implementing democratic-era policies</a:t>
            </a:r>
            <a:r>
              <a:rPr lang="en-ZA" sz="2000" dirty="0" smtClean="0">
                <a:solidFill>
                  <a:srgbClr val="002060"/>
                </a:solidFill>
                <a:latin typeface="Arial" panose="020B0604020202020204" pitchFamily="34" charset="0"/>
                <a:cs typeface="Arial" panose="020B0604020202020204" pitchFamily="34" charset="0"/>
              </a:rPr>
              <a:t>.</a:t>
            </a: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9</a:t>
            </a:fld>
            <a:endParaRPr lang="en-ZA" sz="2800" dirty="0">
              <a:solidFill>
                <a:srgbClr val="002060"/>
              </a:solidFill>
            </a:endParaRPr>
          </a:p>
        </p:txBody>
      </p:sp>
    </p:spTree>
    <p:extLst>
      <p:ext uri="{BB962C8B-B14F-4D97-AF65-F5344CB8AC3E}">
        <p14:creationId xmlns:p14="http://schemas.microsoft.com/office/powerpoint/2010/main" val="1194604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The Increasing Power of Public Sector Unions</a:t>
            </a:r>
            <a:endParaRPr lang="en-ZA" sz="2400" dirty="0"/>
          </a:p>
        </p:txBody>
      </p:sp>
      <p:sp>
        <p:nvSpPr>
          <p:cNvPr id="6" name="Rectangle 5"/>
          <p:cNvSpPr/>
          <p:nvPr/>
        </p:nvSpPr>
        <p:spPr>
          <a:xfrm>
            <a:off x="1572426" y="949712"/>
            <a:ext cx="10126768" cy="5447645"/>
          </a:xfrm>
          <a:prstGeom prst="rect">
            <a:avLst/>
          </a:prstGeom>
        </p:spPr>
        <p:txBody>
          <a:bodyPr wrap="square">
            <a:spAutoFit/>
          </a:bodyPr>
          <a:lstStyle/>
          <a:p>
            <a:pPr marL="342900" indent="-342900">
              <a:lnSpc>
                <a:spcPct val="150000"/>
              </a:lnSpc>
              <a:buFont typeface="Arial" panose="020B0604020202020204" pitchFamily="34" charset="0"/>
              <a:buChar char="•"/>
            </a:pPr>
            <a:r>
              <a:rPr lang="en-ZA" sz="2400" dirty="0" smtClean="0">
                <a:solidFill>
                  <a:srgbClr val="002060"/>
                </a:solidFill>
                <a:latin typeface="Arial" panose="020B0604020202020204" pitchFamily="34" charset="0"/>
                <a:cs typeface="Arial" panose="020B0604020202020204" pitchFamily="34" charset="0"/>
              </a:rPr>
              <a:t>Concept of unionised </a:t>
            </a:r>
            <a:r>
              <a:rPr lang="en-ZA" sz="2400" dirty="0">
                <a:solidFill>
                  <a:srgbClr val="002060"/>
                </a:solidFill>
                <a:latin typeface="Arial" panose="020B0604020202020204" pitchFamily="34" charset="0"/>
                <a:cs typeface="Arial" panose="020B0604020202020204" pitchFamily="34" charset="0"/>
              </a:rPr>
              <a:t>public-sector workers are also far more likely to have </a:t>
            </a:r>
            <a:r>
              <a:rPr lang="en-ZA" sz="2400" dirty="0" smtClean="0">
                <a:solidFill>
                  <a:srgbClr val="002060"/>
                </a:solidFill>
                <a:latin typeface="Arial" panose="020B0604020202020204" pitchFamily="34" charset="0"/>
                <a:cs typeface="Arial" panose="020B0604020202020204" pitchFamily="34" charset="0"/>
              </a:rPr>
              <a:t>a secure </a:t>
            </a:r>
            <a:r>
              <a:rPr lang="en-ZA" sz="2400" dirty="0">
                <a:solidFill>
                  <a:srgbClr val="002060"/>
                </a:solidFill>
                <a:latin typeface="Arial" panose="020B0604020202020204" pitchFamily="34" charset="0"/>
                <a:cs typeface="Arial" panose="020B0604020202020204" pitchFamily="34" charset="0"/>
              </a:rPr>
              <a:t>working conditions than private-sector and non-unionised workers. </a:t>
            </a:r>
            <a:endParaRPr lang="en-ZA" sz="2400" dirty="0" smtClean="0">
              <a:solidFill>
                <a:srgbClr val="002060"/>
              </a:solidFill>
              <a:latin typeface="Arial" panose="020B0604020202020204" pitchFamily="34" charset="0"/>
              <a:cs typeface="Arial" panose="020B0604020202020204" pitchFamily="34" charset="0"/>
            </a:endParaRPr>
          </a:p>
          <a:p>
            <a:pPr>
              <a:lnSpc>
                <a:spcPct val="150000"/>
              </a:lnSpc>
            </a:pPr>
            <a:endParaRPr lang="en-ZA" sz="800" dirty="0">
              <a:solidFill>
                <a:srgbClr val="002060"/>
              </a:solidFill>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r>
              <a:rPr lang="en-ZA" sz="2400" dirty="0">
                <a:solidFill>
                  <a:srgbClr val="002060"/>
                </a:solidFill>
                <a:latin typeface="Arial" panose="020B0604020202020204" pitchFamily="34" charset="0"/>
                <a:cs typeface="Arial" panose="020B0604020202020204" pitchFamily="34" charset="0"/>
              </a:rPr>
              <a:t>In the public service, even non-unionises employees’ benefits from collective bargaining </a:t>
            </a:r>
            <a:r>
              <a:rPr lang="en-ZA" sz="2400" dirty="0" smtClean="0">
                <a:solidFill>
                  <a:srgbClr val="002060"/>
                </a:solidFill>
                <a:latin typeface="Arial" panose="020B0604020202020204" pitchFamily="34" charset="0"/>
                <a:cs typeface="Arial" panose="020B0604020202020204" pitchFamily="34" charset="0"/>
              </a:rPr>
              <a:t>agreements. However</a:t>
            </a:r>
            <a:r>
              <a:rPr lang="en-ZA" sz="2400" dirty="0" smtClean="0">
                <a:solidFill>
                  <a:srgbClr val="002060"/>
                </a:solidFill>
                <a:latin typeface="Arial" panose="020B0604020202020204" pitchFamily="34" charset="0"/>
                <a:cs typeface="Arial" panose="020B0604020202020204" pitchFamily="34" charset="0"/>
              </a:rPr>
              <a:t>, non-unionises </a:t>
            </a:r>
            <a:r>
              <a:rPr lang="en-ZA" sz="2400" dirty="0">
                <a:solidFill>
                  <a:srgbClr val="002060"/>
                </a:solidFill>
                <a:latin typeface="Arial" panose="020B0604020202020204" pitchFamily="34" charset="0"/>
                <a:cs typeface="Arial" panose="020B0604020202020204" pitchFamily="34" charset="0"/>
              </a:rPr>
              <a:t>employees pay an agency </a:t>
            </a:r>
            <a:r>
              <a:rPr lang="en-ZA" sz="2400" dirty="0" smtClean="0">
                <a:solidFill>
                  <a:srgbClr val="002060"/>
                </a:solidFill>
                <a:latin typeface="Arial" panose="020B0604020202020204" pitchFamily="34" charset="0"/>
                <a:cs typeface="Arial" panose="020B0604020202020204" pitchFamily="34" charset="0"/>
              </a:rPr>
              <a:t>fee (agency fee payers around 220 000).</a:t>
            </a:r>
          </a:p>
          <a:p>
            <a:pPr lvl="0">
              <a:lnSpc>
                <a:spcPct val="150000"/>
              </a:lnSpc>
            </a:pPr>
            <a:endParaRPr lang="en-ZA" sz="800" dirty="0">
              <a:solidFill>
                <a:srgbClr val="002060"/>
              </a:solidFill>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r>
              <a:rPr lang="en-ZA" sz="2400" dirty="0">
                <a:solidFill>
                  <a:srgbClr val="002060"/>
                </a:solidFill>
                <a:latin typeface="Arial" panose="020B0604020202020204" pitchFamily="34" charset="0"/>
                <a:cs typeface="Arial" panose="020B0604020202020204" pitchFamily="34" charset="0"/>
              </a:rPr>
              <a:t>The object of the agency </a:t>
            </a:r>
            <a:r>
              <a:rPr lang="en-ZA" sz="2400" dirty="0" smtClean="0">
                <a:solidFill>
                  <a:srgbClr val="002060"/>
                </a:solidFill>
                <a:latin typeface="Arial" panose="020B0604020202020204" pitchFamily="34" charset="0"/>
                <a:cs typeface="Arial" panose="020B0604020202020204" pitchFamily="34" charset="0"/>
              </a:rPr>
              <a:t>fee </a:t>
            </a:r>
            <a:r>
              <a:rPr lang="en-ZA" sz="2400" dirty="0">
                <a:solidFill>
                  <a:srgbClr val="002060"/>
                </a:solidFill>
                <a:latin typeface="Arial" panose="020B0604020202020204" pitchFamily="34" charset="0"/>
                <a:cs typeface="Arial" panose="020B0604020202020204" pitchFamily="34" charset="0"/>
              </a:rPr>
              <a:t>is to ensure that all employees who receive the benefits of collective bargaining contribute towards its costs</a:t>
            </a:r>
            <a:r>
              <a:rPr lang="en-ZA" sz="2400" dirty="0" smtClean="0">
                <a:solidFill>
                  <a:srgbClr val="002060"/>
                </a:solidFill>
                <a:latin typeface="Arial" panose="020B0604020202020204" pitchFamily="34" charset="0"/>
                <a:cs typeface="Arial" panose="020B0604020202020204" pitchFamily="34" charset="0"/>
              </a:rPr>
              <a:t>.</a:t>
            </a:r>
            <a:endParaRPr lang="en-ZA" sz="2400" dirty="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10</a:t>
            </a:fld>
            <a:endParaRPr lang="en-ZA" sz="2800" dirty="0">
              <a:solidFill>
                <a:srgbClr val="002060"/>
              </a:solidFill>
            </a:endParaRPr>
          </a:p>
        </p:txBody>
      </p:sp>
    </p:spTree>
    <p:extLst>
      <p:ext uri="{BB962C8B-B14F-4D97-AF65-F5344CB8AC3E}">
        <p14:creationId xmlns:p14="http://schemas.microsoft.com/office/powerpoint/2010/main" val="67496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Remuneration in the Public Service</a:t>
            </a:r>
            <a:endParaRPr lang="en-ZA" sz="2400" dirty="0"/>
          </a:p>
        </p:txBody>
      </p:sp>
      <p:sp>
        <p:nvSpPr>
          <p:cNvPr id="6" name="Rectangle 5"/>
          <p:cNvSpPr/>
          <p:nvPr/>
        </p:nvSpPr>
        <p:spPr>
          <a:xfrm>
            <a:off x="1572425" y="992439"/>
            <a:ext cx="9118363" cy="5016758"/>
          </a:xfrm>
          <a:prstGeom prst="rect">
            <a:avLst/>
          </a:prstGeom>
        </p:spPr>
        <p:txBody>
          <a:bodyPr wrap="square">
            <a:spAutoFit/>
          </a:bodyPr>
          <a:lstStyle/>
          <a:p>
            <a:pPr marL="285750" indent="-285750">
              <a:lnSpc>
                <a:spcPct val="200000"/>
              </a:lnSpc>
              <a:buFont typeface="Arial" panose="020B0604020202020204" pitchFamily="34" charset="0"/>
              <a:buChar char="•"/>
            </a:pPr>
            <a:endParaRPr lang="en-ZA" sz="1600"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endParaRPr lang="en-ZA" sz="1600" dirty="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400" dirty="0" smtClean="0">
                <a:solidFill>
                  <a:srgbClr val="002060"/>
                </a:solidFill>
                <a:latin typeface="Arial" panose="020B0604020202020204" pitchFamily="34" charset="0"/>
                <a:cs typeface="Arial" panose="020B0604020202020204" pitchFamily="34" charset="0"/>
              </a:rPr>
              <a:t>According </a:t>
            </a:r>
            <a:r>
              <a:rPr lang="en-ZA" sz="2400" dirty="0">
                <a:solidFill>
                  <a:srgbClr val="002060"/>
                </a:solidFill>
                <a:latin typeface="Arial" panose="020B0604020202020204" pitchFamily="34" charset="0"/>
                <a:cs typeface="Arial" panose="020B0604020202020204" pitchFamily="34" charset="0"/>
              </a:rPr>
              <a:t>to research published by the Development Policy Research Unity from the University of Cape Town in 2014, the real monthly wage of an average public sector employee is R11, </a:t>
            </a:r>
            <a:r>
              <a:rPr lang="en-ZA" sz="2400" dirty="0" smtClean="0">
                <a:solidFill>
                  <a:srgbClr val="002060"/>
                </a:solidFill>
                <a:latin typeface="Arial" panose="020B0604020202020204" pitchFamily="34" charset="0"/>
                <a:cs typeface="Arial" panose="020B0604020202020204" pitchFamily="34" charset="0"/>
              </a:rPr>
              <a:t>668 (29 170 Mauritian rupee) </a:t>
            </a:r>
            <a:r>
              <a:rPr lang="en-ZA" sz="2400" dirty="0">
                <a:solidFill>
                  <a:srgbClr val="002060"/>
                </a:solidFill>
                <a:latin typeface="Arial" panose="020B0604020202020204" pitchFamily="34" charset="0"/>
                <a:cs typeface="Arial" panose="020B0604020202020204" pitchFamily="34" charset="0"/>
              </a:rPr>
              <a:t>compared to R7, 822 </a:t>
            </a:r>
            <a:r>
              <a:rPr lang="en-ZA" sz="2400" dirty="0" smtClean="0">
                <a:solidFill>
                  <a:srgbClr val="002060"/>
                </a:solidFill>
                <a:latin typeface="Arial" panose="020B0604020202020204" pitchFamily="34" charset="0"/>
                <a:cs typeface="Arial" panose="020B0604020202020204" pitchFamily="34" charset="0"/>
              </a:rPr>
              <a:t>( 19 555 Mauritian </a:t>
            </a:r>
            <a:r>
              <a:rPr lang="en-ZA" sz="2400" dirty="0" smtClean="0">
                <a:solidFill>
                  <a:srgbClr val="002060"/>
                </a:solidFill>
                <a:latin typeface="Arial" panose="020B0604020202020204" pitchFamily="34" charset="0"/>
                <a:cs typeface="Arial" panose="020B0604020202020204" pitchFamily="34" charset="0"/>
              </a:rPr>
              <a:t>rupee) </a:t>
            </a:r>
            <a:r>
              <a:rPr lang="en-ZA" sz="2400" dirty="0" smtClean="0">
                <a:solidFill>
                  <a:srgbClr val="002060"/>
                </a:solidFill>
                <a:latin typeface="Arial" panose="020B0604020202020204" pitchFamily="34" charset="0"/>
                <a:cs typeface="Arial" panose="020B0604020202020204" pitchFamily="34" charset="0"/>
              </a:rPr>
              <a:t>for </a:t>
            </a:r>
            <a:r>
              <a:rPr lang="en-ZA" sz="2400" dirty="0">
                <a:solidFill>
                  <a:srgbClr val="002060"/>
                </a:solidFill>
                <a:latin typeface="Arial" panose="020B0604020202020204" pitchFamily="34" charset="0"/>
                <a:cs typeface="Arial" panose="020B0604020202020204" pitchFamily="34" charset="0"/>
              </a:rPr>
              <a:t>an average private sector worker</a:t>
            </a:r>
            <a:r>
              <a:rPr lang="en-ZA" sz="24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endParaRPr lang="en-ZA" sz="800" dirty="0" smtClean="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11</a:t>
            </a:fld>
            <a:endParaRPr lang="en-ZA" sz="2800">
              <a:solidFill>
                <a:srgbClr val="002060"/>
              </a:solidFill>
            </a:endParaRPr>
          </a:p>
        </p:txBody>
      </p:sp>
    </p:spTree>
    <p:extLst>
      <p:ext uri="{BB962C8B-B14F-4D97-AF65-F5344CB8AC3E}">
        <p14:creationId xmlns:p14="http://schemas.microsoft.com/office/powerpoint/2010/main" val="327410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Remuneration in the Public Service</a:t>
            </a:r>
            <a:endParaRPr lang="en-ZA" sz="2400" dirty="0"/>
          </a:p>
        </p:txBody>
      </p:sp>
      <p:sp>
        <p:nvSpPr>
          <p:cNvPr id="6" name="Rectangle 5"/>
          <p:cNvSpPr/>
          <p:nvPr/>
        </p:nvSpPr>
        <p:spPr>
          <a:xfrm>
            <a:off x="1572425" y="992439"/>
            <a:ext cx="9118363" cy="5632311"/>
          </a:xfrm>
          <a:prstGeom prst="rect">
            <a:avLst/>
          </a:prstGeom>
        </p:spPr>
        <p:txBody>
          <a:bodyPr wrap="square">
            <a:spAutoFit/>
          </a:bodyPr>
          <a:lstStyle/>
          <a:p>
            <a:pPr marL="742950" lvl="1"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The </a:t>
            </a:r>
            <a:r>
              <a:rPr lang="en-ZA" sz="2000" dirty="0">
                <a:solidFill>
                  <a:srgbClr val="002060"/>
                </a:solidFill>
                <a:latin typeface="Arial" panose="020B0604020202020204" pitchFamily="34" charset="0"/>
                <a:cs typeface="Arial" panose="020B0604020202020204" pitchFamily="34" charset="0"/>
              </a:rPr>
              <a:t>report stated that public sector workers are more unionised than private sector workers, which gives them more power to negotiate </a:t>
            </a:r>
            <a:r>
              <a:rPr lang="en-ZA" sz="2000" dirty="0" smtClean="0">
                <a:solidFill>
                  <a:srgbClr val="002060"/>
                </a:solidFill>
                <a:latin typeface="Arial" panose="020B0604020202020204" pitchFamily="34" charset="0"/>
                <a:cs typeface="Arial" panose="020B0604020202020204" pitchFamily="34" charset="0"/>
              </a:rPr>
              <a:t>wages</a:t>
            </a:r>
            <a:r>
              <a:rPr lang="en-ZA" sz="2000" dirty="0">
                <a:solidFill>
                  <a:srgbClr val="002060"/>
                </a:solidFill>
                <a:latin typeface="Arial" panose="020B0604020202020204" pitchFamily="34" charset="0"/>
                <a:cs typeface="Arial" panose="020B0604020202020204" pitchFamily="34" charset="0"/>
              </a:rPr>
              <a:t>;</a:t>
            </a:r>
            <a:endParaRPr lang="en-ZA" sz="2000" dirty="0" smtClean="0">
              <a:solidFill>
                <a:srgbClr val="002060"/>
              </a:solidFill>
              <a:latin typeface="Arial" panose="020B0604020202020204" pitchFamily="34" charset="0"/>
              <a:cs typeface="Arial" panose="020B0604020202020204" pitchFamily="34" charset="0"/>
            </a:endParaRPr>
          </a:p>
          <a:p>
            <a:pPr marL="742950" lvl="1" indent="-285750">
              <a:lnSpc>
                <a:spcPct val="200000"/>
              </a:lnSpc>
              <a:buFont typeface="Arial" panose="020B0604020202020204" pitchFamily="34" charset="0"/>
              <a:buChar char="•"/>
            </a:pPr>
            <a:r>
              <a:rPr lang="en-ZA" sz="2000" dirty="0">
                <a:solidFill>
                  <a:srgbClr val="002060"/>
                </a:solidFill>
                <a:latin typeface="Arial" panose="020B0604020202020204" pitchFamily="34" charset="0"/>
                <a:cs typeface="Arial" panose="020B0604020202020204" pitchFamily="34" charset="0"/>
              </a:rPr>
              <a:t>In addition, public sector wages have less dispersion than private sector wages, indicating a lower level of wage inequality within the public </a:t>
            </a:r>
            <a:r>
              <a:rPr lang="en-ZA" sz="2000" dirty="0" smtClean="0">
                <a:solidFill>
                  <a:srgbClr val="002060"/>
                </a:solidFill>
                <a:latin typeface="Arial" panose="020B0604020202020204" pitchFamily="34" charset="0"/>
                <a:cs typeface="Arial" panose="020B0604020202020204" pitchFamily="34" charset="0"/>
              </a:rPr>
              <a:t>sector</a:t>
            </a:r>
            <a:r>
              <a:rPr lang="en-ZA" sz="2000" dirty="0">
                <a:solidFill>
                  <a:srgbClr val="002060"/>
                </a:solidFill>
                <a:latin typeface="Arial" panose="020B0604020202020204" pitchFamily="34" charset="0"/>
                <a:cs typeface="Arial" panose="020B0604020202020204" pitchFamily="34" charset="0"/>
              </a:rPr>
              <a:t>;</a:t>
            </a:r>
            <a:endParaRPr lang="en-ZA" sz="2000" dirty="0" smtClean="0">
              <a:solidFill>
                <a:srgbClr val="002060"/>
              </a:solidFill>
              <a:latin typeface="Arial" panose="020B0604020202020204" pitchFamily="34" charset="0"/>
              <a:cs typeface="Arial" panose="020B0604020202020204" pitchFamily="34" charset="0"/>
            </a:endParaRPr>
          </a:p>
          <a:p>
            <a:pPr marL="742950" lvl="1" indent="-285750">
              <a:lnSpc>
                <a:spcPct val="200000"/>
              </a:lnSpc>
              <a:buFont typeface="Arial" panose="020B0604020202020204" pitchFamily="34" charset="0"/>
              <a:buChar char="•"/>
            </a:pPr>
            <a:r>
              <a:rPr lang="en-ZA" sz="2000" dirty="0">
                <a:solidFill>
                  <a:srgbClr val="002060"/>
                </a:solidFill>
                <a:latin typeface="Arial" panose="020B0604020202020204" pitchFamily="34" charset="0"/>
                <a:cs typeface="Arial" panose="020B0604020202020204" pitchFamily="34" charset="0"/>
              </a:rPr>
              <a:t>These general annual salary adjustments include the cost-of-living adjustment, annual pay progression and grade progression. Employees qualify for pay progression based on satisfactory </a:t>
            </a:r>
            <a:r>
              <a:rPr lang="en-ZA" sz="2000" dirty="0" smtClean="0">
                <a:solidFill>
                  <a:srgbClr val="002060"/>
                </a:solidFill>
                <a:latin typeface="Arial" panose="020B0604020202020204" pitchFamily="34" charset="0"/>
                <a:cs typeface="Arial" panose="020B0604020202020204" pitchFamily="34" charset="0"/>
              </a:rPr>
              <a:t>performance</a:t>
            </a:r>
            <a:endParaRPr lang="en-ZA" sz="20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12</a:t>
            </a:fld>
            <a:endParaRPr lang="en-ZA" sz="2800">
              <a:solidFill>
                <a:srgbClr val="002060"/>
              </a:solidFill>
            </a:endParaRPr>
          </a:p>
        </p:txBody>
      </p:sp>
    </p:spTree>
    <p:extLst>
      <p:ext uri="{BB962C8B-B14F-4D97-AF65-F5344CB8AC3E}">
        <p14:creationId xmlns:p14="http://schemas.microsoft.com/office/powerpoint/2010/main" val="2351604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Remuneration in the Public Service</a:t>
            </a:r>
            <a:endParaRPr lang="en-ZA" sz="2400" dirty="0"/>
          </a:p>
        </p:txBody>
      </p:sp>
      <p:sp>
        <p:nvSpPr>
          <p:cNvPr id="6" name="Rectangle 5"/>
          <p:cNvSpPr/>
          <p:nvPr/>
        </p:nvSpPr>
        <p:spPr>
          <a:xfrm>
            <a:off x="1572426" y="717892"/>
            <a:ext cx="10430684" cy="6001643"/>
          </a:xfrm>
          <a:prstGeom prst="rect">
            <a:avLst/>
          </a:prstGeom>
        </p:spPr>
        <p:txBody>
          <a:bodyPr wrap="square">
            <a:spAutoFit/>
          </a:bodyPr>
          <a:lstStyle/>
          <a:p>
            <a:pPr marL="285750" indent="-285750">
              <a:lnSpc>
                <a:spcPct val="200000"/>
              </a:lnSpc>
              <a:buFont typeface="Arial" panose="020B0604020202020204" pitchFamily="34" charset="0"/>
              <a:buChar char="•"/>
            </a:pPr>
            <a:r>
              <a:rPr lang="en-ZA" sz="2400" dirty="0">
                <a:solidFill>
                  <a:srgbClr val="002060"/>
                </a:solidFill>
                <a:latin typeface="Arial" panose="020B0604020202020204" pitchFamily="34" charset="0"/>
                <a:cs typeface="Arial" panose="020B0604020202020204" pitchFamily="34" charset="0"/>
              </a:rPr>
              <a:t>The purpose of the annual cost-of-living adjustments is to preserve the buying power of the employees, in order to ensure that their salaries are not eroded by inflation</a:t>
            </a:r>
            <a:r>
              <a:rPr lang="en-ZA" sz="24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r>
              <a:rPr lang="en-ZA" sz="2400" dirty="0">
                <a:solidFill>
                  <a:srgbClr val="002060"/>
                </a:solidFill>
                <a:latin typeface="Arial" panose="020B0604020202020204" pitchFamily="34" charset="0"/>
                <a:cs typeface="Arial" panose="020B0604020202020204" pitchFamily="34" charset="0"/>
              </a:rPr>
              <a:t>Employees in the Public Service qualify for a guaranteed package that includes basic salary, the annual service bonus that equals an employee’s one month salary payable in the public service as a 13th cheque and the employer contribution to the Government Employees Pension </a:t>
            </a:r>
            <a:r>
              <a:rPr lang="en-ZA" sz="2400" dirty="0" smtClean="0">
                <a:solidFill>
                  <a:srgbClr val="002060"/>
                </a:solidFill>
                <a:latin typeface="Arial" panose="020B0604020202020204" pitchFamily="34" charset="0"/>
                <a:cs typeface="Arial" panose="020B0604020202020204" pitchFamily="34" charset="0"/>
              </a:rPr>
              <a:t>Fund</a:t>
            </a:r>
            <a:endParaRPr lang="en-ZA" sz="2400" dirty="0" smtClean="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13</a:t>
            </a:fld>
            <a:endParaRPr lang="en-ZA" sz="2800" dirty="0">
              <a:solidFill>
                <a:srgbClr val="002060"/>
              </a:solidFill>
            </a:endParaRPr>
          </a:p>
        </p:txBody>
      </p:sp>
    </p:spTree>
    <p:extLst>
      <p:ext uri="{BB962C8B-B14F-4D97-AF65-F5344CB8AC3E}">
        <p14:creationId xmlns:p14="http://schemas.microsoft.com/office/powerpoint/2010/main" val="2809130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Remuneration in the Public Service</a:t>
            </a:r>
            <a:endParaRPr lang="en-ZA" sz="2400" dirty="0"/>
          </a:p>
        </p:txBody>
      </p:sp>
      <p:sp>
        <p:nvSpPr>
          <p:cNvPr id="6" name="Rectangle 5"/>
          <p:cNvSpPr/>
          <p:nvPr/>
        </p:nvSpPr>
        <p:spPr>
          <a:xfrm>
            <a:off x="1572426" y="949712"/>
            <a:ext cx="9135454" cy="5016758"/>
          </a:xfrm>
          <a:prstGeom prst="rect">
            <a:avLst/>
          </a:prstGeom>
        </p:spPr>
        <p:txBody>
          <a:bodyPr wrap="square">
            <a:spAutoFit/>
          </a:bodyPr>
          <a:lstStyle/>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All </a:t>
            </a:r>
            <a:r>
              <a:rPr lang="en-ZA" sz="2000" dirty="0">
                <a:solidFill>
                  <a:srgbClr val="002060"/>
                </a:solidFill>
                <a:latin typeface="Arial" panose="020B0604020202020204" pitchFamily="34" charset="0"/>
                <a:cs typeface="Arial" panose="020B0604020202020204" pitchFamily="34" charset="0"/>
              </a:rPr>
              <a:t>public service employees appointed on permanent basis are required as a condition of service, to become members of the Government Employees Pension Fund</a:t>
            </a:r>
            <a:r>
              <a:rPr lang="en-ZA" sz="20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r>
              <a:rPr lang="en-ZA" sz="2000" dirty="0">
                <a:solidFill>
                  <a:srgbClr val="002060"/>
                </a:solidFill>
                <a:latin typeface="Arial" panose="020B0604020202020204" pitchFamily="34" charset="0"/>
                <a:cs typeface="Arial" panose="020B0604020202020204" pitchFamily="34" charset="0"/>
              </a:rPr>
              <a:t>The State provides medical assistance in a form of subsidies for employees in the public service and as well as to retired employees who belong to registered medical schemes and who are eligible in terms of the policy governing post-retirement medical assistance</a:t>
            </a:r>
            <a:r>
              <a:rPr lang="en-ZA" sz="20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r>
              <a:rPr lang="en-ZA" sz="2000" dirty="0">
                <a:solidFill>
                  <a:srgbClr val="002060"/>
                </a:solidFill>
                <a:latin typeface="Arial" panose="020B0604020202020204" pitchFamily="34" charset="0"/>
                <a:cs typeface="Arial" panose="020B0604020202020204" pitchFamily="34" charset="0"/>
              </a:rPr>
              <a:t>A housing allowance is also payable to public service employees</a:t>
            </a:r>
            <a:r>
              <a:rPr lang="en-ZA" sz="2000" dirty="0" smtClean="0">
                <a:solidFill>
                  <a:srgbClr val="002060"/>
                </a:solidFill>
                <a:latin typeface="Arial" panose="020B0604020202020204" pitchFamily="34" charset="0"/>
                <a:cs typeface="Arial" panose="020B0604020202020204" pitchFamily="34" charset="0"/>
              </a:rPr>
              <a:t>.</a:t>
            </a:r>
            <a:endParaRPr lang="en-ZA" sz="2000" dirty="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14</a:t>
            </a:fld>
            <a:endParaRPr lang="en-ZA" sz="2800" dirty="0">
              <a:solidFill>
                <a:srgbClr val="002060"/>
              </a:solidFill>
            </a:endParaRPr>
          </a:p>
        </p:txBody>
      </p:sp>
    </p:spTree>
    <p:extLst>
      <p:ext uri="{BB962C8B-B14F-4D97-AF65-F5344CB8AC3E}">
        <p14:creationId xmlns:p14="http://schemas.microsoft.com/office/powerpoint/2010/main" val="2003398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8546"/>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Conclusive </a:t>
            </a:r>
            <a:r>
              <a:rPr lang="en-ZA" sz="2400" b="1" dirty="0" smtClean="0"/>
              <a:t>Remarks</a:t>
            </a:r>
            <a:endParaRPr lang="en-ZA" sz="2400" dirty="0"/>
          </a:p>
        </p:txBody>
      </p:sp>
      <p:sp>
        <p:nvSpPr>
          <p:cNvPr id="3" name="Rectangle 2"/>
          <p:cNvSpPr/>
          <p:nvPr/>
        </p:nvSpPr>
        <p:spPr>
          <a:xfrm>
            <a:off x="1842039" y="1083924"/>
            <a:ext cx="9109817" cy="5148332"/>
          </a:xfrm>
          <a:prstGeom prst="rect">
            <a:avLst/>
          </a:prstGeom>
        </p:spPr>
        <p:txBody>
          <a:bodyPr wrap="square">
            <a:spAutoFit/>
          </a:bodyPr>
          <a:lstStyle/>
          <a:p>
            <a:pPr marL="285750" indent="-285750">
              <a:lnSpc>
                <a:spcPct val="200000"/>
              </a:lnSpc>
              <a:buFont typeface="Arial" panose="020B0604020202020204" pitchFamily="34" charset="0"/>
              <a:buChar char="•"/>
            </a:pPr>
            <a:r>
              <a:rPr lang="en-ZA" sz="2400" dirty="0">
                <a:solidFill>
                  <a:srgbClr val="002060"/>
                </a:solidFill>
                <a:latin typeface="Arial" panose="020B0604020202020204" pitchFamily="34" charset="0"/>
                <a:cs typeface="Arial" panose="020B0604020202020204" pitchFamily="34" charset="0"/>
              </a:rPr>
              <a:t>The public sector </a:t>
            </a:r>
            <a:r>
              <a:rPr lang="en-ZA" sz="2400" dirty="0" smtClean="0">
                <a:solidFill>
                  <a:srgbClr val="002060"/>
                </a:solidFill>
                <a:latin typeface="Arial" panose="020B0604020202020204" pitchFamily="34" charset="0"/>
                <a:cs typeface="Arial" panose="020B0604020202020204" pitchFamily="34" charset="0"/>
              </a:rPr>
              <a:t>is highly unionised at a rate of 98% out of 1,3 million public servants.</a:t>
            </a:r>
            <a:endParaRPr lang="en-ZA" sz="2400"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400" dirty="0">
                <a:solidFill>
                  <a:srgbClr val="002060"/>
                </a:solidFill>
                <a:latin typeface="Arial" panose="020B0604020202020204" pitchFamily="34" charset="0"/>
                <a:cs typeface="Arial" panose="020B0604020202020204" pitchFamily="34" charset="0"/>
              </a:rPr>
              <a:t>Public sector trade unions dominate union membership in South Africa</a:t>
            </a:r>
            <a:r>
              <a:rPr lang="en-ZA" sz="24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r>
              <a:rPr lang="en-ZA" sz="2400" dirty="0">
                <a:solidFill>
                  <a:srgbClr val="002060"/>
                </a:solidFill>
                <a:latin typeface="Arial" panose="020B0604020202020204" pitchFamily="34" charset="0"/>
                <a:cs typeface="Arial" panose="020B0604020202020204" pitchFamily="34" charset="0"/>
              </a:rPr>
              <a:t>The increasing power of public sector trade unions has been argued to be the key drive to better remuneration, benefits and stable working conditions in the public service</a:t>
            </a:r>
            <a:r>
              <a:rPr lang="en-ZA" sz="2400" dirty="0" smtClean="0">
                <a:solidFill>
                  <a:srgbClr val="002060"/>
                </a:solidFill>
                <a:latin typeface="Arial" panose="020B0604020202020204" pitchFamily="34" charset="0"/>
                <a:cs typeface="Arial" panose="020B0604020202020204" pitchFamily="34" charset="0"/>
              </a:rPr>
              <a:t>.</a:t>
            </a:r>
            <a:endParaRPr lang="en-ZA" sz="2400" dirty="0" smtClean="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15</a:t>
            </a:fld>
            <a:endParaRPr lang="en-ZA" sz="2800" dirty="0">
              <a:solidFill>
                <a:srgbClr val="002060"/>
              </a:solidFill>
            </a:endParaRPr>
          </a:p>
        </p:txBody>
      </p:sp>
    </p:spTree>
    <p:extLst>
      <p:ext uri="{BB962C8B-B14F-4D97-AF65-F5344CB8AC3E}">
        <p14:creationId xmlns:p14="http://schemas.microsoft.com/office/powerpoint/2010/main" val="3451924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2426" y="0"/>
            <a:ext cx="10619574" cy="941166"/>
          </a:xfrm>
          <a:prstGeom prst="rect">
            <a:avLst/>
          </a:prstGeom>
          <a:solidFill>
            <a:srgbClr val="00B0F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t>Conclusive </a:t>
            </a:r>
            <a:r>
              <a:rPr lang="en-ZA" sz="2400" b="1" dirty="0" smtClean="0"/>
              <a:t>Remarks</a:t>
            </a:r>
            <a:endParaRPr lang="en-ZA" sz="2400" dirty="0"/>
          </a:p>
        </p:txBody>
      </p:sp>
      <p:sp>
        <p:nvSpPr>
          <p:cNvPr id="3" name="Rectangle 2"/>
          <p:cNvSpPr/>
          <p:nvPr/>
        </p:nvSpPr>
        <p:spPr>
          <a:xfrm>
            <a:off x="1572426" y="843090"/>
            <a:ext cx="9683710" cy="5847755"/>
          </a:xfrm>
          <a:prstGeom prst="rect">
            <a:avLst/>
          </a:prstGeom>
        </p:spPr>
        <p:txBody>
          <a:bodyPr wrap="square">
            <a:spAutoFit/>
          </a:bodyPr>
          <a:lstStyle/>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The </a:t>
            </a:r>
            <a:r>
              <a:rPr lang="en-ZA" sz="2000" dirty="0">
                <a:solidFill>
                  <a:srgbClr val="002060"/>
                </a:solidFill>
                <a:latin typeface="Arial" panose="020B0604020202020204" pitchFamily="34" charset="0"/>
                <a:cs typeface="Arial" panose="020B0604020202020204" pitchFamily="34" charset="0"/>
              </a:rPr>
              <a:t>alliance between </a:t>
            </a:r>
            <a:r>
              <a:rPr lang="en-ZA" sz="2000" dirty="0" smtClean="0">
                <a:solidFill>
                  <a:srgbClr val="002060"/>
                </a:solidFill>
                <a:latin typeface="Arial" panose="020B0604020202020204" pitchFamily="34" charset="0"/>
                <a:cs typeface="Arial" panose="020B0604020202020204" pitchFamily="34" charset="0"/>
              </a:rPr>
              <a:t>political parties and trade unions strengthens the power of trade unions to act in the best interest of their members.</a:t>
            </a:r>
          </a:p>
          <a:p>
            <a:pPr>
              <a:lnSpc>
                <a:spcPct val="200000"/>
              </a:lnSpc>
            </a:pPr>
            <a:endParaRPr lang="en-ZA" sz="900" dirty="0" smtClean="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000" dirty="0">
                <a:solidFill>
                  <a:srgbClr val="002060"/>
                </a:solidFill>
                <a:latin typeface="Arial" panose="020B0604020202020204" pitchFamily="34" charset="0"/>
                <a:cs typeface="Arial" panose="020B0604020202020204" pitchFamily="34" charset="0"/>
              </a:rPr>
              <a:t>Public sector unionisation seems to be much more effective than the private sector and has undoubtable yielded more positive results</a:t>
            </a:r>
            <a:r>
              <a:rPr lang="en-ZA" sz="2000" dirty="0" smtClean="0">
                <a:solidFill>
                  <a:srgbClr val="002060"/>
                </a:solidFill>
                <a:latin typeface="Arial" panose="020B0604020202020204" pitchFamily="34" charset="0"/>
                <a:cs typeface="Arial" panose="020B0604020202020204" pitchFamily="34" charset="0"/>
              </a:rPr>
              <a:t>.</a:t>
            </a:r>
          </a:p>
          <a:p>
            <a:pPr marL="285750" indent="-285750">
              <a:lnSpc>
                <a:spcPct val="200000"/>
              </a:lnSpc>
              <a:buFont typeface="Arial" panose="020B0604020202020204" pitchFamily="34" charset="0"/>
              <a:buChar char="•"/>
            </a:pPr>
            <a:endParaRPr lang="en-ZA" sz="900" dirty="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The legislative nature of collective bargaining in the Public Sector enhances the effectiveness of the principle of collective bargaining. </a:t>
            </a:r>
          </a:p>
          <a:p>
            <a:pPr marL="285750" indent="-285750">
              <a:lnSpc>
                <a:spcPct val="200000"/>
              </a:lnSpc>
              <a:buFont typeface="Arial" panose="020B0604020202020204" pitchFamily="34" charset="0"/>
              <a:buChar char="•"/>
            </a:pPr>
            <a:endParaRPr lang="en-ZA" sz="900" dirty="0">
              <a:solidFill>
                <a:srgbClr val="002060"/>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ZA" sz="2000" dirty="0" smtClean="0">
                <a:solidFill>
                  <a:srgbClr val="002060"/>
                </a:solidFill>
                <a:latin typeface="Arial" panose="020B0604020202020204" pitchFamily="34" charset="0"/>
                <a:cs typeface="Arial" panose="020B0604020202020204" pitchFamily="34" charset="0"/>
              </a:rPr>
              <a:t>An environment with strong collective bargaining structures, is an environment that is more stable in their employment relationship. </a:t>
            </a:r>
            <a:endParaRPr lang="en-ZA" sz="1600" dirty="0">
              <a:solidFill>
                <a:srgbClr val="00206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BDAA52F6-0E40-4925-B2DE-78E04AC30FD1}" type="slidenum">
              <a:rPr lang="en-ZA" sz="2800" smtClean="0">
                <a:solidFill>
                  <a:srgbClr val="002060"/>
                </a:solidFill>
              </a:rPr>
              <a:t>16</a:t>
            </a:fld>
            <a:endParaRPr lang="en-ZA" sz="2800" dirty="0">
              <a:solidFill>
                <a:srgbClr val="002060"/>
              </a:solidFill>
            </a:endParaRPr>
          </a:p>
        </p:txBody>
      </p:sp>
    </p:spTree>
    <p:extLst>
      <p:ext uri="{BB962C8B-B14F-4D97-AF65-F5344CB8AC3E}">
        <p14:creationId xmlns:p14="http://schemas.microsoft.com/office/powerpoint/2010/main" val="1403374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powerpoint presentation last slide thank 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952" y="1101547"/>
            <a:ext cx="5134272" cy="481965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DAA52F6-0E40-4925-B2DE-78E04AC30FD1}" type="slidenum">
              <a:rPr lang="en-ZA" sz="2800" smtClean="0">
                <a:solidFill>
                  <a:srgbClr val="002060"/>
                </a:solidFill>
              </a:rPr>
              <a:t>17</a:t>
            </a:fld>
            <a:endParaRPr lang="en-ZA" sz="2800">
              <a:solidFill>
                <a:srgbClr val="002060"/>
              </a:solidFill>
            </a:endParaRPr>
          </a:p>
        </p:txBody>
      </p:sp>
    </p:spTree>
    <p:extLst>
      <p:ext uri="{BB962C8B-B14F-4D97-AF65-F5344CB8AC3E}">
        <p14:creationId xmlns:p14="http://schemas.microsoft.com/office/powerpoint/2010/main" val="40982975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Custom 11">
      <a:dk1>
        <a:srgbClr val="FFFF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764</TotalTime>
  <Words>1220</Words>
  <Application>Microsoft Office PowerPoint</Application>
  <PresentationFormat>Widescreen</PresentationFormat>
  <Paragraphs>94</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Corbel</vt:lpstr>
      <vt:lpstr>Parallax</vt:lpstr>
      <vt:lpstr>  Public Service Employment Relations in South Africa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CIVIL SOCIETY ORGANIZATIONS IN STEMMING THE TIDE OF YOUTH MIGRATION FROM AFRICA”</dc:title>
  <dc:creator>Oomang Parag</dc:creator>
  <cp:lastModifiedBy>Frikkie De Bruin</cp:lastModifiedBy>
  <cp:revision>38</cp:revision>
  <cp:lastPrinted>2018-04-26T12:31:37Z</cp:lastPrinted>
  <dcterms:created xsi:type="dcterms:W3CDTF">2018-04-23T07:35:52Z</dcterms:created>
  <dcterms:modified xsi:type="dcterms:W3CDTF">2018-05-08T06:10:18Z</dcterms:modified>
</cp:coreProperties>
</file>