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handoutMasterIdLst>
    <p:handoutMasterId r:id="rId17"/>
  </p:handoutMasterIdLst>
  <p:sldIdLst>
    <p:sldId id="256" r:id="rId2"/>
    <p:sldId id="260" r:id="rId3"/>
    <p:sldId id="257" r:id="rId4"/>
    <p:sldId id="258" r:id="rId5"/>
    <p:sldId id="259" r:id="rId6"/>
    <p:sldId id="261" r:id="rId7"/>
    <p:sldId id="262" r:id="rId8"/>
    <p:sldId id="263" r:id="rId9"/>
    <p:sldId id="264" r:id="rId10"/>
    <p:sldId id="266" r:id="rId11"/>
    <p:sldId id="267" r:id="rId12"/>
    <p:sldId id="268" r:id="rId13"/>
    <p:sldId id="269" r:id="rId14"/>
    <p:sldId id="270" r:id="rId15"/>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varScale="1">
        <p:scale>
          <a:sx n="74" d="100"/>
          <a:sy n="74" d="100"/>
        </p:scale>
        <p:origin x="-49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ECAB7C1D-130E-4F38-8C01-11C85B5344EE}" type="datetimeFigureOut">
              <a:rPr lang="en-ZA" smtClean="0"/>
              <a:t>2018/05/03</a:t>
            </a:fld>
            <a:endParaRPr lang="en-ZA"/>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BF170D5B-C07F-4F14-8D57-AC33D13C0ABC}" type="slidenum">
              <a:rPr lang="en-ZA" smtClean="0"/>
              <a:t>‹#›</a:t>
            </a:fld>
            <a:endParaRPr lang="en-ZA"/>
          </a:p>
        </p:txBody>
      </p:sp>
    </p:spTree>
    <p:extLst>
      <p:ext uri="{BB962C8B-B14F-4D97-AF65-F5344CB8AC3E}">
        <p14:creationId xmlns:p14="http://schemas.microsoft.com/office/powerpoint/2010/main" val="1979844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375D533F-705C-4974-8116-5711C83E5F1F}" type="datetimeFigureOut">
              <a:rPr lang="en-ZA" smtClean="0"/>
              <a:t>2018/05/03</a:t>
            </a:fld>
            <a:endParaRPr lang="en-ZA"/>
          </a:p>
        </p:txBody>
      </p:sp>
      <p:sp>
        <p:nvSpPr>
          <p:cNvPr id="4" name="Slide Image Placeholder 3"/>
          <p:cNvSpPr>
            <a:spLocks noGrp="1" noRot="1" noChangeAspect="1"/>
          </p:cNvSpPr>
          <p:nvPr>
            <p:ph type="sldImg" idx="2"/>
          </p:nvPr>
        </p:nvSpPr>
        <p:spPr>
          <a:xfrm>
            <a:off x="92075" y="746125"/>
            <a:ext cx="6624638" cy="372745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E7B70016-7738-45CD-B610-3EBC900F4F27}" type="slidenum">
              <a:rPr lang="en-ZA" smtClean="0"/>
              <a:t>‹#›</a:t>
            </a:fld>
            <a:endParaRPr lang="en-ZA"/>
          </a:p>
        </p:txBody>
      </p:sp>
    </p:spTree>
    <p:extLst>
      <p:ext uri="{BB962C8B-B14F-4D97-AF65-F5344CB8AC3E}">
        <p14:creationId xmlns:p14="http://schemas.microsoft.com/office/powerpoint/2010/main" val="1470243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1</a:t>
            </a:fld>
            <a:endParaRPr lang="en-ZA"/>
          </a:p>
        </p:txBody>
      </p:sp>
    </p:spTree>
    <p:extLst>
      <p:ext uri="{BB962C8B-B14F-4D97-AF65-F5344CB8AC3E}">
        <p14:creationId xmlns:p14="http://schemas.microsoft.com/office/powerpoint/2010/main" val="4119598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2</a:t>
            </a:fld>
            <a:endParaRPr lang="en-ZA"/>
          </a:p>
        </p:txBody>
      </p:sp>
    </p:spTree>
    <p:extLst>
      <p:ext uri="{BB962C8B-B14F-4D97-AF65-F5344CB8AC3E}">
        <p14:creationId xmlns:p14="http://schemas.microsoft.com/office/powerpoint/2010/main" val="638040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3</a:t>
            </a:fld>
            <a:endParaRPr lang="en-ZA"/>
          </a:p>
        </p:txBody>
      </p:sp>
    </p:spTree>
    <p:extLst>
      <p:ext uri="{BB962C8B-B14F-4D97-AF65-F5344CB8AC3E}">
        <p14:creationId xmlns:p14="http://schemas.microsoft.com/office/powerpoint/2010/main" val="3686831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4</a:t>
            </a:fld>
            <a:endParaRPr lang="en-ZA"/>
          </a:p>
        </p:txBody>
      </p:sp>
    </p:spTree>
    <p:extLst>
      <p:ext uri="{BB962C8B-B14F-4D97-AF65-F5344CB8AC3E}">
        <p14:creationId xmlns:p14="http://schemas.microsoft.com/office/powerpoint/2010/main" val="1214444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5</a:t>
            </a:fld>
            <a:endParaRPr lang="en-ZA"/>
          </a:p>
        </p:txBody>
      </p:sp>
    </p:spTree>
    <p:extLst>
      <p:ext uri="{BB962C8B-B14F-4D97-AF65-F5344CB8AC3E}">
        <p14:creationId xmlns:p14="http://schemas.microsoft.com/office/powerpoint/2010/main" val="2904801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6</a:t>
            </a:fld>
            <a:endParaRPr lang="en-ZA"/>
          </a:p>
        </p:txBody>
      </p:sp>
    </p:spTree>
    <p:extLst>
      <p:ext uri="{BB962C8B-B14F-4D97-AF65-F5344CB8AC3E}">
        <p14:creationId xmlns:p14="http://schemas.microsoft.com/office/powerpoint/2010/main" val="2305950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7</a:t>
            </a:fld>
            <a:endParaRPr lang="en-ZA"/>
          </a:p>
        </p:txBody>
      </p:sp>
    </p:spTree>
    <p:extLst>
      <p:ext uri="{BB962C8B-B14F-4D97-AF65-F5344CB8AC3E}">
        <p14:creationId xmlns:p14="http://schemas.microsoft.com/office/powerpoint/2010/main" val="3245580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8</a:t>
            </a:fld>
            <a:endParaRPr lang="en-ZA"/>
          </a:p>
        </p:txBody>
      </p:sp>
    </p:spTree>
    <p:extLst>
      <p:ext uri="{BB962C8B-B14F-4D97-AF65-F5344CB8AC3E}">
        <p14:creationId xmlns:p14="http://schemas.microsoft.com/office/powerpoint/2010/main" val="606763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9</a:t>
            </a:fld>
            <a:endParaRPr lang="en-ZA"/>
          </a:p>
        </p:txBody>
      </p:sp>
    </p:spTree>
    <p:extLst>
      <p:ext uri="{BB962C8B-B14F-4D97-AF65-F5344CB8AC3E}">
        <p14:creationId xmlns:p14="http://schemas.microsoft.com/office/powerpoint/2010/main" val="2223255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10</a:t>
            </a:fld>
            <a:endParaRPr lang="en-ZA"/>
          </a:p>
        </p:txBody>
      </p:sp>
    </p:spTree>
    <p:extLst>
      <p:ext uri="{BB962C8B-B14F-4D97-AF65-F5344CB8AC3E}">
        <p14:creationId xmlns:p14="http://schemas.microsoft.com/office/powerpoint/2010/main" val="347362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11</a:t>
            </a:fld>
            <a:endParaRPr lang="en-ZA"/>
          </a:p>
        </p:txBody>
      </p:sp>
    </p:spTree>
    <p:extLst>
      <p:ext uri="{BB962C8B-B14F-4D97-AF65-F5344CB8AC3E}">
        <p14:creationId xmlns:p14="http://schemas.microsoft.com/office/powerpoint/2010/main" val="1578852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12</a:t>
            </a:fld>
            <a:endParaRPr lang="en-ZA"/>
          </a:p>
        </p:txBody>
      </p:sp>
    </p:spTree>
    <p:extLst>
      <p:ext uri="{BB962C8B-B14F-4D97-AF65-F5344CB8AC3E}">
        <p14:creationId xmlns:p14="http://schemas.microsoft.com/office/powerpoint/2010/main" val="4270192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13</a:t>
            </a:fld>
            <a:endParaRPr lang="en-ZA"/>
          </a:p>
        </p:txBody>
      </p:sp>
    </p:spTree>
    <p:extLst>
      <p:ext uri="{BB962C8B-B14F-4D97-AF65-F5344CB8AC3E}">
        <p14:creationId xmlns:p14="http://schemas.microsoft.com/office/powerpoint/2010/main" val="4179433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B70016-7738-45CD-B610-3EBC900F4F27}" type="slidenum">
              <a:rPr lang="en-ZA" smtClean="0"/>
              <a:t>14</a:t>
            </a:fld>
            <a:endParaRPr lang="en-ZA"/>
          </a:p>
        </p:txBody>
      </p:sp>
    </p:spTree>
    <p:extLst>
      <p:ext uri="{BB962C8B-B14F-4D97-AF65-F5344CB8AC3E}">
        <p14:creationId xmlns:p14="http://schemas.microsoft.com/office/powerpoint/2010/main" val="2752001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3441700" y="203200"/>
            <a:ext cx="5892800" cy="66548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a:xfrm>
            <a:off x="5332412" y="5883275"/>
            <a:ext cx="4324044" cy="365125"/>
          </a:xfrm>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05425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10951856" y="5867131"/>
            <a:ext cx="551167" cy="365125"/>
          </a:xfrm>
        </p:spPr>
        <p:txBody>
          <a:bodyPr/>
          <a:lstStyle/>
          <a:p>
            <a:fld id="{BDAA52F6-0E40-4925-B2DE-78E04AC30FD1}" type="slidenum">
              <a:rPr lang="en-ZA" smtClean="0"/>
              <a:t>‹#›</a:t>
            </a:fld>
            <a:endParaRPr lang="en-ZA"/>
          </a:p>
        </p:txBody>
      </p:sp>
      <p:sp>
        <p:nvSpPr>
          <p:cNvPr id="9" name="Rectangle 8"/>
          <p:cNvSpPr/>
          <p:nvPr userDrawn="1"/>
        </p:nvSpPr>
        <p:spPr>
          <a:xfrm>
            <a:off x="9563100" y="4368800"/>
            <a:ext cx="2260600" cy="21336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5070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03090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4B6C2E-B6F5-476A-B85A-5574832F4D66}" type="datetimeFigureOut">
              <a:rPr lang="en-ZA" smtClean="0"/>
              <a:t>2018/05/03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4240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4B6C2E-B6F5-476A-B85A-5574832F4D66}" type="datetimeFigureOut">
              <a:rPr lang="en-ZA" smtClean="0"/>
              <a:t>2018/05/03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5694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4B6C2E-B6F5-476A-B85A-5574832F4D66}" type="datetimeFigureOut">
              <a:rPr lang="en-ZA" smtClean="0"/>
              <a:t>2018/05/03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19402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B6C2E-B6F5-476A-B85A-5574832F4D66}" type="datetimeFigureOut">
              <a:rPr lang="en-ZA" smtClean="0"/>
              <a:t>2018/05/03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15110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8499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33341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76019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52227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986341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8383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236137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93120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4739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683561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4B6C2E-B6F5-476A-B85A-5574832F4D66}" type="datetimeFigureOut">
              <a:rPr lang="en-ZA" smtClean="0"/>
              <a:t>2018/05/03</a:t>
            </a:fld>
            <a:endParaRPr lang="en-Z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Z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DAA52F6-0E40-4925-B2DE-78E04AC30FD1}" type="slidenum">
              <a:rPr lang="en-ZA" smtClean="0"/>
              <a:t>‹#›</a:t>
            </a:fld>
            <a:endParaRPr lang="en-ZA"/>
          </a:p>
        </p:txBody>
      </p:sp>
    </p:spTree>
    <p:extLst>
      <p:ext uri="{BB962C8B-B14F-4D97-AF65-F5344CB8AC3E}">
        <p14:creationId xmlns:p14="http://schemas.microsoft.com/office/powerpoint/2010/main" val="1640350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42319"/>
            <a:ext cx="9144000" cy="1001823"/>
          </a:xfrm>
        </p:spPr>
        <p:txBody>
          <a:bodyPr>
            <a:noAutofit/>
          </a:bodyPr>
          <a:lstStyle/>
          <a:p>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GB" sz="2000" b="1" dirty="0" smtClean="0">
                <a:solidFill>
                  <a:srgbClr val="002060"/>
                </a:solidFill>
                <a:latin typeface="Arial" panose="020B0604020202020204" pitchFamily="34" charset="0"/>
                <a:cs typeface="Arial" panose="020B0604020202020204" pitchFamily="34" charset="0"/>
              </a:rPr>
              <a:t>A </a:t>
            </a:r>
            <a:r>
              <a:rPr lang="en-GB" sz="2000" b="1" dirty="0">
                <a:solidFill>
                  <a:srgbClr val="002060"/>
                </a:solidFill>
                <a:latin typeface="Arial" panose="020B0604020202020204" pitchFamily="34" charset="0"/>
                <a:cs typeface="Arial" panose="020B0604020202020204" pitchFamily="34" charset="0"/>
              </a:rPr>
              <a:t>COMPARATIVE ANALYSIS OF PUBLIC UNIONS ENGAGEMENT IN TODAY’S WOKPLACE IN SELECTED INDIAN OCEAN STATES</a:t>
            </a:r>
            <a:r>
              <a:rPr lang="en-US" dirty="0"/>
              <a:t/>
            </a:r>
            <a:br>
              <a:rPr lang="en-US" dirty="0"/>
            </a:br>
            <a:endParaRPr lang="en-ZA" sz="2400" dirty="0">
              <a:solidFill>
                <a:srgbClr val="00206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524000" y="3301096"/>
            <a:ext cx="9144000" cy="1655762"/>
          </a:xfrm>
        </p:spPr>
        <p:txBody>
          <a:bodyPr>
            <a:normAutofit fontScale="92500" lnSpcReduction="10000"/>
          </a:bodyPr>
          <a:lstStyle/>
          <a:p>
            <a:r>
              <a:rPr lang="en-ZA" dirty="0" smtClean="0">
                <a:solidFill>
                  <a:srgbClr val="002060"/>
                </a:solidFill>
                <a:latin typeface="Arial" panose="020B0604020202020204" pitchFamily="34" charset="0"/>
                <a:cs typeface="Arial" panose="020B0604020202020204" pitchFamily="34" charset="0"/>
              </a:rPr>
              <a:t> </a:t>
            </a:r>
            <a:r>
              <a:rPr lang="en-ZA" b="1" dirty="0" err="1" smtClean="0">
                <a:solidFill>
                  <a:srgbClr val="002060"/>
                </a:solidFill>
                <a:latin typeface="Arial" panose="020B0604020202020204" pitchFamily="34" charset="0"/>
                <a:cs typeface="Arial" panose="020B0604020202020204" pitchFamily="34" charset="0"/>
              </a:rPr>
              <a:t>Nirmal</a:t>
            </a:r>
            <a:r>
              <a:rPr lang="en-ZA" b="1" dirty="0" smtClean="0">
                <a:solidFill>
                  <a:srgbClr val="002060"/>
                </a:solidFill>
                <a:latin typeface="Arial" panose="020B0604020202020204" pitchFamily="34" charset="0"/>
                <a:cs typeface="Arial" panose="020B0604020202020204" pitchFamily="34" charset="0"/>
              </a:rPr>
              <a:t> Kumar </a:t>
            </a:r>
            <a:r>
              <a:rPr lang="en-ZA" b="1" dirty="0" err="1" smtClean="0">
                <a:solidFill>
                  <a:srgbClr val="002060"/>
                </a:solidFill>
                <a:latin typeface="Arial" panose="020B0604020202020204" pitchFamily="34" charset="0"/>
                <a:cs typeface="Arial" panose="020B0604020202020204" pitchFamily="34" charset="0"/>
              </a:rPr>
              <a:t>Betchoo</a:t>
            </a:r>
            <a:endParaRPr lang="en-ZA" b="1" dirty="0" smtClean="0">
              <a:solidFill>
                <a:srgbClr val="002060"/>
              </a:solidFill>
              <a:latin typeface="Arial" panose="020B0604020202020204" pitchFamily="34" charset="0"/>
              <a:cs typeface="Arial" panose="020B0604020202020204" pitchFamily="34" charset="0"/>
            </a:endParaRPr>
          </a:p>
          <a:p>
            <a:r>
              <a:rPr lang="en-ZA" dirty="0" smtClean="0">
                <a:solidFill>
                  <a:srgbClr val="002060"/>
                </a:solidFill>
                <a:latin typeface="Arial" panose="020B0604020202020204" pitchFamily="34" charset="0"/>
                <a:cs typeface="Arial" panose="020B0604020202020204" pitchFamily="34" charset="0"/>
              </a:rPr>
              <a:t>Faculty of Business and Management </a:t>
            </a:r>
          </a:p>
          <a:p>
            <a:r>
              <a:rPr lang="en-ZA" dirty="0" err="1" smtClean="0">
                <a:solidFill>
                  <a:srgbClr val="002060"/>
                </a:solidFill>
                <a:latin typeface="Arial" panose="020B0604020202020204" pitchFamily="34" charset="0"/>
                <a:cs typeface="Arial" panose="020B0604020202020204" pitchFamily="34" charset="0"/>
              </a:rPr>
              <a:t>Universite</a:t>
            </a:r>
            <a:r>
              <a:rPr lang="en-ZA" dirty="0" smtClean="0">
                <a:solidFill>
                  <a:srgbClr val="002060"/>
                </a:solidFill>
                <a:latin typeface="Arial" panose="020B0604020202020204" pitchFamily="34" charset="0"/>
                <a:cs typeface="Arial" panose="020B0604020202020204" pitchFamily="34" charset="0"/>
              </a:rPr>
              <a:t> des </a:t>
            </a:r>
            <a:r>
              <a:rPr lang="en-ZA" dirty="0" err="1" smtClean="0">
                <a:solidFill>
                  <a:srgbClr val="002060"/>
                </a:solidFill>
                <a:latin typeface="Arial" panose="020B0604020202020204" pitchFamily="34" charset="0"/>
                <a:cs typeface="Arial" panose="020B0604020202020204" pitchFamily="34" charset="0"/>
              </a:rPr>
              <a:t>Mascareignes</a:t>
            </a:r>
            <a:endParaRPr lang="en-ZA" dirty="0" smtClean="0">
              <a:solidFill>
                <a:srgbClr val="002060"/>
              </a:solidFill>
              <a:latin typeface="Arial" panose="020B0604020202020204" pitchFamily="34" charset="0"/>
              <a:cs typeface="Arial" panose="020B0604020202020204" pitchFamily="34" charset="0"/>
            </a:endParaRPr>
          </a:p>
          <a:p>
            <a:r>
              <a:rPr lang="en-ZA" dirty="0" smtClean="0">
                <a:solidFill>
                  <a:srgbClr val="002060"/>
                </a:solidFill>
                <a:latin typeface="Arial" panose="020B0604020202020204" pitchFamily="34" charset="0"/>
                <a:cs typeface="Arial" panose="020B0604020202020204" pitchFamily="34" charset="0"/>
              </a:rPr>
              <a:t>nbetchoo@udm.ac.mu</a:t>
            </a:r>
          </a:p>
          <a:p>
            <a:endParaRPr lang="en-ZA" dirty="0">
              <a:solidFill>
                <a:srgbClr val="00206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0580" y="156523"/>
            <a:ext cx="1437499" cy="1506923"/>
          </a:xfrm>
          <a:prstGeom prst="rect">
            <a:avLst/>
          </a:prstGeom>
        </p:spPr>
      </p:pic>
      <p:sp>
        <p:nvSpPr>
          <p:cNvPr id="5" name="TextBox 4"/>
          <p:cNvSpPr txBox="1"/>
          <p:nvPr/>
        </p:nvSpPr>
        <p:spPr>
          <a:xfrm>
            <a:off x="6505303" y="5381897"/>
            <a:ext cx="4036423" cy="369332"/>
          </a:xfrm>
          <a:prstGeom prst="rect">
            <a:avLst/>
          </a:prstGeom>
          <a:noFill/>
        </p:spPr>
        <p:txBody>
          <a:bodyPr wrap="square" rtlCol="0">
            <a:spAutoFit/>
          </a:bodyPr>
          <a:lstStyle/>
          <a:p>
            <a:pPr algn="r"/>
            <a:r>
              <a:rPr lang="en-GB" dirty="0" smtClean="0">
                <a:solidFill>
                  <a:srgbClr val="002060"/>
                </a:solidFill>
                <a:latin typeface="Arial" panose="020B0604020202020204" pitchFamily="34" charset="0"/>
                <a:cs typeface="Arial" panose="020B0604020202020204" pitchFamily="34" charset="0"/>
              </a:rPr>
              <a:t>8</a:t>
            </a:r>
            <a:r>
              <a:rPr lang="en-GB" baseline="30000" dirty="0" smtClean="0">
                <a:solidFill>
                  <a:srgbClr val="002060"/>
                </a:solidFill>
                <a:latin typeface="Arial" panose="020B0604020202020204" pitchFamily="34" charset="0"/>
                <a:cs typeface="Arial" panose="020B0604020202020204" pitchFamily="34" charset="0"/>
              </a:rPr>
              <a:t>th</a:t>
            </a:r>
            <a:r>
              <a:rPr lang="en-GB" dirty="0" smtClean="0">
                <a:solidFill>
                  <a:srgbClr val="002060"/>
                </a:solidFill>
                <a:latin typeface="Arial" panose="020B0604020202020204" pitchFamily="34" charset="0"/>
                <a:cs typeface="Arial" panose="020B0604020202020204" pitchFamily="34" charset="0"/>
              </a:rPr>
              <a:t> May 2018-Balaclava, Mauritius</a:t>
            </a: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265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051560"/>
          </a:xfrm>
        </p:spPr>
        <p:txBody>
          <a:bodyPr>
            <a:normAutofit/>
          </a:bodyPr>
          <a:lstStyle/>
          <a:p>
            <a:r>
              <a:rPr lang="en-GB" sz="2400" b="1" dirty="0" smtClean="0">
                <a:solidFill>
                  <a:srgbClr val="002060"/>
                </a:solidFill>
                <a:latin typeface="Arial" panose="020B0604020202020204" pitchFamily="34" charset="0"/>
                <a:cs typeface="Arial" panose="020B0604020202020204" pitchFamily="34" charset="0"/>
              </a:rPr>
              <a:t>Indian Ocean Islands in the Survey</a:t>
            </a:r>
            <a:endParaRPr lang="en-US" sz="2400" b="1" dirty="0">
              <a:solidFill>
                <a:srgbClr val="002060"/>
              </a:solidFill>
              <a:latin typeface="Arial" panose="020B0604020202020204" pitchFamily="34" charset="0"/>
              <a:cs typeface="Arial" panose="020B0604020202020204" pitchFamily="34" charset="0"/>
            </a:endParaRPr>
          </a:p>
        </p:txBody>
      </p:sp>
      <p:pic>
        <p:nvPicPr>
          <p:cNvPr id="4" name="Content Placeholder 3" descr="http://arnobrosi.tripod.com/snails/mad.gif"/>
          <p:cNvPicPr>
            <a:picLocks noGrp="1"/>
          </p:cNvPicPr>
          <p:nvPr>
            <p:ph idx="1"/>
          </p:nvPr>
        </p:nvPicPr>
        <p:blipFill>
          <a:blip r:embed="rId3">
            <a:extLst>
              <a:ext uri="{BEBA8EAE-BF5A-486C-A8C5-ECC9F3942E4B}">
                <a14:imgProps xmlns:a14="http://schemas.microsoft.com/office/drawing/2010/main">
                  <a14:imgLayer r:embed="rId4">
                    <a14:imgEffect>
                      <a14:sharpenSoften amount="37000"/>
                    </a14:imgEffect>
                  </a14:imgLayer>
                </a14:imgProps>
              </a:ext>
              <a:ext uri="{28A0092B-C50C-407E-A947-70E740481C1C}">
                <a14:useLocalDpi xmlns:a14="http://schemas.microsoft.com/office/drawing/2010/main" val="0"/>
              </a:ext>
            </a:extLst>
          </a:blip>
          <a:srcRect/>
          <a:stretch>
            <a:fillRect/>
          </a:stretch>
        </p:blipFill>
        <p:spPr bwMode="auto">
          <a:xfrm>
            <a:off x="4523177" y="2116184"/>
            <a:ext cx="3940980" cy="3387214"/>
          </a:xfrm>
          <a:prstGeom prst="rect">
            <a:avLst/>
          </a:prstGeom>
          <a:noFill/>
          <a:ln>
            <a:noFill/>
          </a:ln>
        </p:spPr>
      </p:pic>
      <p:sp>
        <p:nvSpPr>
          <p:cNvPr id="5" name="Right Arrow 4"/>
          <p:cNvSpPr/>
          <p:nvPr/>
        </p:nvSpPr>
        <p:spPr>
          <a:xfrm>
            <a:off x="4653806" y="4258491"/>
            <a:ext cx="941100" cy="182880"/>
          </a:xfrm>
          <a:prstGeom prst="rightArrow">
            <a:avLst/>
          </a:prstGeom>
          <a:solidFill>
            <a:schemeClr val="accent4">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10800000">
            <a:off x="8236873" y="2738846"/>
            <a:ext cx="941100" cy="182880"/>
          </a:xfrm>
          <a:prstGeom prst="rightArrow">
            <a:avLst/>
          </a:prstGeom>
          <a:solidFill>
            <a:schemeClr val="accent4">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10800000">
            <a:off x="7993607" y="4772087"/>
            <a:ext cx="941100" cy="182880"/>
          </a:xfrm>
          <a:prstGeom prst="rightArrow">
            <a:avLst/>
          </a:prstGeom>
          <a:solidFill>
            <a:schemeClr val="accent4">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0800000">
            <a:off x="8459515" y="4349931"/>
            <a:ext cx="941100" cy="182880"/>
          </a:xfrm>
          <a:prstGeom prst="rightArrow">
            <a:avLst/>
          </a:prstGeom>
          <a:solidFill>
            <a:schemeClr val="accent4">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4539955" y="3196464"/>
            <a:ext cx="941100" cy="182880"/>
          </a:xfrm>
          <a:prstGeom prst="rightArrow">
            <a:avLst/>
          </a:prstGeom>
          <a:solidFill>
            <a:schemeClr val="accent4">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608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5920" y="625244"/>
            <a:ext cx="9614263" cy="3621504"/>
          </a:xfrm>
          <a:prstGeom prst="rect">
            <a:avLst/>
          </a:prstGeom>
        </p:spPr>
        <p:txBody>
          <a:bodyPr wrap="square">
            <a:spAutoFit/>
          </a:bodyPr>
          <a:lstStyle/>
          <a:p>
            <a:pPr algn="just">
              <a:lnSpc>
                <a:spcPct val="200000"/>
              </a:lnSpc>
              <a:spcAft>
                <a:spcPts val="800"/>
              </a:spcAft>
            </a:pP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This research addresses the influence of public sector unions in the Indian Ocean and the trends that are likely to influence them in their engagement at the workplace.  </a:t>
            </a:r>
            <a:endParaRPr lang="en-GB"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lnSpc>
                <a:spcPct val="200000"/>
              </a:lnSpc>
              <a:spcAft>
                <a:spcPts val="800"/>
              </a:spcAft>
            </a:pPr>
            <a:r>
              <a:rPr lang="en-GB" b="1" dirty="0" smtClean="0">
                <a:solidFill>
                  <a:srgbClr val="002060"/>
                </a:solidFill>
                <a:latin typeface="Arial" panose="020B0604020202020204" pitchFamily="34" charset="0"/>
                <a:ea typeface="Calibri" panose="020F0502020204030204" pitchFamily="34" charset="0"/>
                <a:cs typeface="Arial" panose="020B0604020202020204" pitchFamily="34" charset="0"/>
              </a:rPr>
              <a:t>A </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few key issues have been developed to understand the influence of public trade unions in the Indian Ocean Islands.  </a:t>
            </a:r>
            <a:endParaRPr lang="en-GB"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lnSpc>
                <a:spcPct val="200000"/>
              </a:lnSpc>
              <a:spcAft>
                <a:spcPts val="800"/>
              </a:spcAft>
            </a:pPr>
            <a:r>
              <a:rPr lang="en-GB" b="1" dirty="0" smtClean="0">
                <a:solidFill>
                  <a:srgbClr val="002060"/>
                </a:solidFill>
                <a:latin typeface="Arial" panose="020B0604020202020204" pitchFamily="34" charset="0"/>
                <a:ea typeface="Calibri" panose="020F0502020204030204" pitchFamily="34" charset="0"/>
                <a:cs typeface="Arial" panose="020B0604020202020204" pitchFamily="34" charset="0"/>
              </a:rPr>
              <a:t>They </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are </a:t>
            </a:r>
            <a:r>
              <a:rPr lang="en-GB" b="1"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bargaining power, innovation, employee protection and employee engagement</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 </a:t>
            </a:r>
            <a:endParaRPr lang="en-GB"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9720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9166" y="1243020"/>
            <a:ext cx="9431383" cy="4175502"/>
          </a:xfrm>
          <a:prstGeom prst="rect">
            <a:avLst/>
          </a:prstGeom>
        </p:spPr>
        <p:txBody>
          <a:bodyPr wrap="square">
            <a:spAutoFit/>
          </a:bodyPr>
          <a:lstStyle/>
          <a:p>
            <a:pPr algn="just">
              <a:lnSpc>
                <a:spcPct val="200000"/>
              </a:lnSpc>
              <a:spcAft>
                <a:spcPts val="800"/>
              </a:spcAft>
            </a:pPr>
            <a:r>
              <a:rPr lang="en-GB" b="1" dirty="0">
                <a:solidFill>
                  <a:schemeClr val="accent4">
                    <a:lumMod val="75000"/>
                  </a:schemeClr>
                </a:solidFill>
                <a:latin typeface="Arial" panose="020B0604020202020204" pitchFamily="34" charset="0"/>
                <a:ea typeface="Calibri" panose="020F0502020204030204" pitchFamily="34" charset="0"/>
                <a:cs typeface="Arial" panose="020B0604020202020204" pitchFamily="34" charset="0"/>
              </a:rPr>
              <a:t>Bargaining power </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of public trade unions in the Indian Ocean do vary.  </a:t>
            </a:r>
          </a:p>
          <a:p>
            <a:pPr algn="just">
              <a:lnSpc>
                <a:spcPct val="200000"/>
              </a:lnSpc>
              <a:spcAft>
                <a:spcPts val="800"/>
              </a:spcAft>
            </a:pP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In settled economies like Mauritius and the Seychelles, public unions do fight for their employee rights but this remains stronger in Comoros and Madagascar due to their prevailing economic situation. </a:t>
            </a:r>
          </a:p>
          <a:p>
            <a:pPr algn="just">
              <a:lnSpc>
                <a:spcPct val="200000"/>
              </a:lnSpc>
              <a:spcAft>
                <a:spcPts val="800"/>
              </a:spcAft>
            </a:pPr>
            <a:r>
              <a:rPr lang="en-GB" b="1" dirty="0">
                <a:solidFill>
                  <a:schemeClr val="accent4">
                    <a:lumMod val="75000"/>
                  </a:schemeClr>
                </a:solidFill>
                <a:latin typeface="Arial" panose="020B0604020202020204" pitchFamily="34" charset="0"/>
                <a:ea typeface="Calibri" panose="020F0502020204030204" pitchFamily="34" charset="0"/>
                <a:cs typeface="Arial" panose="020B0604020202020204" pitchFamily="34" charset="0"/>
              </a:rPr>
              <a:t>Innovation</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 in public union organisations remain broadly similar in all nations under the survey like the use of information technology, flexible working hours and work-life balance. </a:t>
            </a:r>
          </a:p>
        </p:txBody>
      </p:sp>
    </p:spTree>
    <p:extLst>
      <p:ext uri="{BB962C8B-B14F-4D97-AF65-F5344CB8AC3E}">
        <p14:creationId xmlns:p14="http://schemas.microsoft.com/office/powerpoint/2010/main" val="409829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3852" y="2340300"/>
            <a:ext cx="9431383" cy="2964914"/>
          </a:xfrm>
          <a:prstGeom prst="rect">
            <a:avLst/>
          </a:prstGeom>
        </p:spPr>
        <p:txBody>
          <a:bodyPr wrap="square">
            <a:spAutoFit/>
          </a:bodyPr>
          <a:lstStyle/>
          <a:p>
            <a:pPr algn="just">
              <a:lnSpc>
                <a:spcPct val="200000"/>
              </a:lnSpc>
              <a:spcAft>
                <a:spcPts val="800"/>
              </a:spcAft>
            </a:pP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Regarding </a:t>
            </a:r>
            <a:r>
              <a:rPr lang="en-GB" b="1" dirty="0">
                <a:solidFill>
                  <a:schemeClr val="accent4">
                    <a:lumMod val="75000"/>
                  </a:schemeClr>
                </a:solidFill>
                <a:latin typeface="Arial" panose="020B0604020202020204" pitchFamily="34" charset="0"/>
                <a:ea typeface="Calibri" panose="020F0502020204030204" pitchFamily="34" charset="0"/>
                <a:cs typeface="Arial" panose="020B0604020202020204" pitchFamily="34" charset="0"/>
              </a:rPr>
              <a:t>employee protection</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 scores were moderate although all island state constitutions had legislations favouring them while their application differed. </a:t>
            </a:r>
          </a:p>
          <a:p>
            <a:pPr algn="just">
              <a:lnSpc>
                <a:spcPct val="200000"/>
              </a:lnSpc>
              <a:spcAft>
                <a:spcPts val="800"/>
              </a:spcAft>
            </a:pPr>
            <a:r>
              <a:rPr lang="en-GB" b="1" dirty="0">
                <a:solidFill>
                  <a:schemeClr val="accent4">
                    <a:lumMod val="75000"/>
                  </a:schemeClr>
                </a:solidFill>
                <a:latin typeface="Arial" panose="020B0604020202020204" pitchFamily="34" charset="0"/>
                <a:ea typeface="Calibri" panose="020F0502020204030204" pitchFamily="34" charset="0"/>
                <a:cs typeface="Arial" panose="020B0604020202020204" pitchFamily="34" charset="0"/>
              </a:rPr>
              <a:t>Employee engagement </a:t>
            </a:r>
            <a:r>
              <a:rPr lang="en-GB" b="1" dirty="0">
                <a:solidFill>
                  <a:srgbClr val="002060"/>
                </a:solidFill>
                <a:latin typeface="Arial" panose="020B0604020202020204" pitchFamily="34" charset="0"/>
                <a:ea typeface="Calibri" panose="020F0502020204030204" pitchFamily="34" charset="0"/>
                <a:cs typeface="Arial" panose="020B0604020202020204" pitchFamily="34" charset="0"/>
              </a:rPr>
              <a:t>was considered as moderate in most island states considered from the point of employees at board level and in key decisions while public unions timidly engaged women in prominent positions in public unions.</a:t>
            </a:r>
            <a:endParaRPr lang="en-US" b="1" dirty="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4814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p:cNvCxnSpPr/>
          <p:nvPr/>
        </p:nvCxnSpPr>
        <p:spPr>
          <a:xfrm flipH="1">
            <a:off x="6279776" y="2259106"/>
            <a:ext cx="13448" cy="2998694"/>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4074459" y="3711388"/>
            <a:ext cx="4572000" cy="13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Text Box 3"/>
          <p:cNvSpPr txBox="1"/>
          <p:nvPr/>
        </p:nvSpPr>
        <p:spPr>
          <a:xfrm>
            <a:off x="5678861" y="1864098"/>
            <a:ext cx="1636339"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High bargaining</a:t>
            </a:r>
          </a:p>
        </p:txBody>
      </p:sp>
      <p:sp>
        <p:nvSpPr>
          <p:cNvPr id="101" name="Text Box 4"/>
          <p:cNvSpPr txBox="1"/>
          <p:nvPr/>
        </p:nvSpPr>
        <p:spPr>
          <a:xfrm>
            <a:off x="5678860" y="5177117"/>
            <a:ext cx="1636339" cy="30928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Low bargaining</a:t>
            </a:r>
          </a:p>
        </p:txBody>
      </p:sp>
      <p:sp>
        <p:nvSpPr>
          <p:cNvPr id="64" name="Rectangle 63"/>
          <p:cNvSpPr/>
          <p:nvPr/>
        </p:nvSpPr>
        <p:spPr>
          <a:xfrm>
            <a:off x="8061097" y="3711388"/>
            <a:ext cx="1771639" cy="369332"/>
          </a:xfrm>
          <a:prstGeom prst="rect">
            <a:avLst/>
          </a:prstGeom>
        </p:spPr>
        <p:txBody>
          <a:bodyPr wrap="none">
            <a:spAutoFit/>
          </a:bodyPr>
          <a:lstStyle/>
          <a:p>
            <a:r>
              <a:rPr lang="en-US" dirty="0" smtClean="0">
                <a:solidFill>
                  <a:srgbClr val="002060"/>
                </a:solidFill>
              </a:rPr>
              <a:t>High Democracy</a:t>
            </a:r>
            <a:endParaRPr lang="en-US" dirty="0">
              <a:solidFill>
                <a:srgbClr val="002060"/>
              </a:solidFill>
            </a:endParaRPr>
          </a:p>
        </p:txBody>
      </p:sp>
      <p:sp>
        <p:nvSpPr>
          <p:cNvPr id="65" name="Rectangle 64"/>
          <p:cNvSpPr/>
          <p:nvPr/>
        </p:nvSpPr>
        <p:spPr>
          <a:xfrm>
            <a:off x="3486162" y="3758453"/>
            <a:ext cx="1728358" cy="369332"/>
          </a:xfrm>
          <a:prstGeom prst="rect">
            <a:avLst/>
          </a:prstGeom>
        </p:spPr>
        <p:txBody>
          <a:bodyPr wrap="none">
            <a:spAutoFit/>
          </a:bodyPr>
          <a:lstStyle/>
          <a:p>
            <a:r>
              <a:rPr lang="en-US" dirty="0" smtClean="0">
                <a:solidFill>
                  <a:srgbClr val="002060"/>
                </a:solidFill>
              </a:rPr>
              <a:t>Low </a:t>
            </a:r>
            <a:r>
              <a:rPr lang="en-US" dirty="0">
                <a:solidFill>
                  <a:srgbClr val="002060"/>
                </a:solidFill>
              </a:rPr>
              <a:t>Democracy</a:t>
            </a:r>
          </a:p>
        </p:txBody>
      </p:sp>
      <p:sp>
        <p:nvSpPr>
          <p:cNvPr id="104" name="Oval 103"/>
          <p:cNvSpPr/>
          <p:nvPr/>
        </p:nvSpPr>
        <p:spPr>
          <a:xfrm>
            <a:off x="5696789" y="3405895"/>
            <a:ext cx="152400" cy="133350"/>
          </a:xfrm>
          <a:prstGeom prst="ellips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5" name="Oval 104"/>
          <p:cNvSpPr/>
          <p:nvPr/>
        </p:nvSpPr>
        <p:spPr>
          <a:xfrm>
            <a:off x="5598318" y="2561664"/>
            <a:ext cx="381000" cy="34290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6" name="Oval 105"/>
          <p:cNvSpPr/>
          <p:nvPr/>
        </p:nvSpPr>
        <p:spPr>
          <a:xfrm>
            <a:off x="8126082" y="3310645"/>
            <a:ext cx="180975" cy="1905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7" name="Oval 106"/>
          <p:cNvSpPr/>
          <p:nvPr/>
        </p:nvSpPr>
        <p:spPr>
          <a:xfrm>
            <a:off x="7732944" y="3873873"/>
            <a:ext cx="180975" cy="1905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8" name="Oval 107"/>
          <p:cNvSpPr/>
          <p:nvPr/>
        </p:nvSpPr>
        <p:spPr>
          <a:xfrm>
            <a:off x="6629540" y="3959465"/>
            <a:ext cx="152400" cy="13335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9" name="Text Box 13"/>
          <p:cNvSpPr txBox="1"/>
          <p:nvPr/>
        </p:nvSpPr>
        <p:spPr>
          <a:xfrm>
            <a:off x="8126082" y="2943239"/>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REUNION </a:t>
            </a:r>
          </a:p>
        </p:txBody>
      </p:sp>
      <p:sp>
        <p:nvSpPr>
          <p:cNvPr id="110" name="Text Box 15"/>
          <p:cNvSpPr txBox="1"/>
          <p:nvPr/>
        </p:nvSpPr>
        <p:spPr>
          <a:xfrm>
            <a:off x="7511719" y="4266310"/>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MAURITIUS </a:t>
            </a:r>
          </a:p>
        </p:txBody>
      </p:sp>
      <p:sp>
        <p:nvSpPr>
          <p:cNvPr id="111" name="Text Box 23"/>
          <p:cNvSpPr txBox="1"/>
          <p:nvPr/>
        </p:nvSpPr>
        <p:spPr>
          <a:xfrm>
            <a:off x="5979318" y="4136650"/>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SEYCHELLES </a:t>
            </a:r>
          </a:p>
        </p:txBody>
      </p:sp>
      <p:sp>
        <p:nvSpPr>
          <p:cNvPr id="112" name="Text Box 17"/>
          <p:cNvSpPr txBox="1"/>
          <p:nvPr/>
        </p:nvSpPr>
        <p:spPr>
          <a:xfrm>
            <a:off x="4615349" y="3327314"/>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COMOROS </a:t>
            </a:r>
          </a:p>
        </p:txBody>
      </p:sp>
      <p:sp>
        <p:nvSpPr>
          <p:cNvPr id="113" name="Text Box 20"/>
          <p:cNvSpPr txBox="1"/>
          <p:nvPr/>
        </p:nvSpPr>
        <p:spPr>
          <a:xfrm>
            <a:off x="4074459" y="2598438"/>
            <a:ext cx="1519235" cy="31599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MADAGASCAR </a:t>
            </a:r>
          </a:p>
        </p:txBody>
      </p:sp>
      <p:sp>
        <p:nvSpPr>
          <p:cNvPr id="66" name="TextBox 65"/>
          <p:cNvSpPr txBox="1"/>
          <p:nvPr/>
        </p:nvSpPr>
        <p:spPr>
          <a:xfrm>
            <a:off x="3926689" y="983137"/>
            <a:ext cx="5980567" cy="646331"/>
          </a:xfrm>
          <a:prstGeom prst="rect">
            <a:avLst/>
          </a:prstGeom>
          <a:noFill/>
        </p:spPr>
        <p:txBody>
          <a:bodyPr wrap="square" rtlCol="0">
            <a:spAutoFit/>
          </a:bodyPr>
          <a:lstStyle/>
          <a:p>
            <a:r>
              <a:rPr lang="en-GB" b="1" dirty="0">
                <a:solidFill>
                  <a:schemeClr val="accent5">
                    <a:lumMod val="75000"/>
                  </a:schemeClr>
                </a:solidFill>
              </a:rPr>
              <a:t>Comparative bargaining power of public unions</a:t>
            </a:r>
            <a:endParaRPr lang="en-US" dirty="0">
              <a:solidFill>
                <a:schemeClr val="accent5">
                  <a:lumMod val="75000"/>
                </a:schemeClr>
              </a:solidFill>
            </a:endParaRPr>
          </a:p>
          <a:p>
            <a:endParaRPr lang="en-US" dirty="0">
              <a:solidFill>
                <a:schemeClr val="accent5">
                  <a:lumMod val="75000"/>
                </a:schemeClr>
              </a:solidFill>
            </a:endParaRPr>
          </a:p>
        </p:txBody>
      </p:sp>
    </p:spTree>
    <p:extLst>
      <p:ext uri="{BB962C8B-B14F-4D97-AF65-F5344CB8AC3E}">
        <p14:creationId xmlns:p14="http://schemas.microsoft.com/office/powerpoint/2010/main" val="43469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500" fill="hold"/>
                                        <p:tgtEl>
                                          <p:spTgt spid="61"/>
                                        </p:tgtEl>
                                        <p:attrNameLst>
                                          <p:attrName>ppt_x</p:attrName>
                                        </p:attrNameLst>
                                      </p:cBhvr>
                                      <p:tavLst>
                                        <p:tav tm="0">
                                          <p:val>
                                            <p:strVal val="#ppt_x"/>
                                          </p:val>
                                        </p:tav>
                                        <p:tav tm="100000">
                                          <p:val>
                                            <p:strVal val="#ppt_x"/>
                                          </p:val>
                                        </p:tav>
                                      </p:tavLst>
                                    </p:anim>
                                    <p:anim calcmode="lin" valueType="num">
                                      <p:cBhvr additive="base">
                                        <p:cTn id="15"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additive="base">
                                        <p:cTn id="20" dur="500" fill="hold"/>
                                        <p:tgtEl>
                                          <p:spTgt spid="63"/>
                                        </p:tgtEl>
                                        <p:attrNameLst>
                                          <p:attrName>ppt_x</p:attrName>
                                        </p:attrNameLst>
                                      </p:cBhvr>
                                      <p:tavLst>
                                        <p:tav tm="0">
                                          <p:val>
                                            <p:strVal val="#ppt_x"/>
                                          </p:val>
                                        </p:tav>
                                        <p:tav tm="100000">
                                          <p:val>
                                            <p:strVal val="#ppt_x"/>
                                          </p:val>
                                        </p:tav>
                                      </p:tavLst>
                                    </p:anim>
                                    <p:anim calcmode="lin" valueType="num">
                                      <p:cBhvr additive="base">
                                        <p:cTn id="2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0"/>
                                        </p:tgtEl>
                                        <p:attrNameLst>
                                          <p:attrName>style.visibility</p:attrName>
                                        </p:attrNameLst>
                                      </p:cBhvr>
                                      <p:to>
                                        <p:strVal val="visible"/>
                                      </p:to>
                                    </p:set>
                                    <p:animEffect transition="in" filter="fade">
                                      <p:cBhvr>
                                        <p:cTn id="26" dur="1000"/>
                                        <p:tgtEl>
                                          <p:spTgt spid="100"/>
                                        </p:tgtEl>
                                      </p:cBhvr>
                                    </p:animEffect>
                                    <p:anim calcmode="lin" valueType="num">
                                      <p:cBhvr>
                                        <p:cTn id="27" dur="1000" fill="hold"/>
                                        <p:tgtEl>
                                          <p:spTgt spid="100"/>
                                        </p:tgtEl>
                                        <p:attrNameLst>
                                          <p:attrName>ppt_x</p:attrName>
                                        </p:attrNameLst>
                                      </p:cBhvr>
                                      <p:tavLst>
                                        <p:tav tm="0">
                                          <p:val>
                                            <p:strVal val="#ppt_x"/>
                                          </p:val>
                                        </p:tav>
                                        <p:tav tm="100000">
                                          <p:val>
                                            <p:strVal val="#ppt_x"/>
                                          </p:val>
                                        </p:tav>
                                      </p:tavLst>
                                    </p:anim>
                                    <p:anim calcmode="lin" valueType="num">
                                      <p:cBhvr>
                                        <p:cTn id="28"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1000"/>
                                        <p:tgtEl>
                                          <p:spTgt spid="101"/>
                                        </p:tgtEl>
                                      </p:cBhvr>
                                    </p:animEffect>
                                    <p:anim calcmode="lin" valueType="num">
                                      <p:cBhvr>
                                        <p:cTn id="34" dur="1000" fill="hold"/>
                                        <p:tgtEl>
                                          <p:spTgt spid="101"/>
                                        </p:tgtEl>
                                        <p:attrNameLst>
                                          <p:attrName>ppt_x</p:attrName>
                                        </p:attrNameLst>
                                      </p:cBhvr>
                                      <p:tavLst>
                                        <p:tav tm="0">
                                          <p:val>
                                            <p:strVal val="#ppt_x"/>
                                          </p:val>
                                        </p:tav>
                                        <p:tav tm="100000">
                                          <p:val>
                                            <p:strVal val="#ppt_x"/>
                                          </p:val>
                                        </p:tav>
                                      </p:tavLst>
                                    </p:anim>
                                    <p:anim calcmode="lin" valueType="num">
                                      <p:cBhvr>
                                        <p:cTn id="35"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1000"/>
                                        <p:tgtEl>
                                          <p:spTgt spid="64"/>
                                        </p:tgtEl>
                                      </p:cBhvr>
                                    </p:animEffect>
                                    <p:anim calcmode="lin" valueType="num">
                                      <p:cBhvr>
                                        <p:cTn id="41" dur="1000" fill="hold"/>
                                        <p:tgtEl>
                                          <p:spTgt spid="64"/>
                                        </p:tgtEl>
                                        <p:attrNameLst>
                                          <p:attrName>ppt_x</p:attrName>
                                        </p:attrNameLst>
                                      </p:cBhvr>
                                      <p:tavLst>
                                        <p:tav tm="0">
                                          <p:val>
                                            <p:strVal val="#ppt_x"/>
                                          </p:val>
                                        </p:tav>
                                        <p:tav tm="100000">
                                          <p:val>
                                            <p:strVal val="#ppt_x"/>
                                          </p:val>
                                        </p:tav>
                                      </p:tavLst>
                                    </p:anim>
                                    <p:anim calcmode="lin" valueType="num">
                                      <p:cBhvr>
                                        <p:cTn id="4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1000"/>
                                        <p:tgtEl>
                                          <p:spTgt spid="65"/>
                                        </p:tgtEl>
                                      </p:cBhvr>
                                    </p:animEffect>
                                    <p:anim calcmode="lin" valueType="num">
                                      <p:cBhvr>
                                        <p:cTn id="48" dur="1000" fill="hold"/>
                                        <p:tgtEl>
                                          <p:spTgt spid="65"/>
                                        </p:tgtEl>
                                        <p:attrNameLst>
                                          <p:attrName>ppt_x</p:attrName>
                                        </p:attrNameLst>
                                      </p:cBhvr>
                                      <p:tavLst>
                                        <p:tav tm="0">
                                          <p:val>
                                            <p:strVal val="#ppt_x"/>
                                          </p:val>
                                        </p:tav>
                                        <p:tav tm="100000">
                                          <p:val>
                                            <p:strVal val="#ppt_x"/>
                                          </p:val>
                                        </p:tav>
                                      </p:tavLst>
                                    </p:anim>
                                    <p:anim calcmode="lin" valueType="num">
                                      <p:cBhvr>
                                        <p:cTn id="4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06"/>
                                        </p:tgtEl>
                                        <p:attrNameLst>
                                          <p:attrName>style.visibility</p:attrName>
                                        </p:attrNameLst>
                                      </p:cBhvr>
                                      <p:to>
                                        <p:strVal val="visible"/>
                                      </p:to>
                                    </p:set>
                                    <p:animEffect transition="in" filter="fade">
                                      <p:cBhvr>
                                        <p:cTn id="54" dur="1000"/>
                                        <p:tgtEl>
                                          <p:spTgt spid="106"/>
                                        </p:tgtEl>
                                      </p:cBhvr>
                                    </p:animEffect>
                                    <p:anim calcmode="lin" valueType="num">
                                      <p:cBhvr>
                                        <p:cTn id="55" dur="1000" fill="hold"/>
                                        <p:tgtEl>
                                          <p:spTgt spid="106"/>
                                        </p:tgtEl>
                                        <p:attrNameLst>
                                          <p:attrName>ppt_x</p:attrName>
                                        </p:attrNameLst>
                                      </p:cBhvr>
                                      <p:tavLst>
                                        <p:tav tm="0">
                                          <p:val>
                                            <p:strVal val="#ppt_x"/>
                                          </p:val>
                                        </p:tav>
                                        <p:tav tm="100000">
                                          <p:val>
                                            <p:strVal val="#ppt_x"/>
                                          </p:val>
                                        </p:tav>
                                      </p:tavLst>
                                    </p:anim>
                                    <p:anim calcmode="lin" valueType="num">
                                      <p:cBhvr>
                                        <p:cTn id="56"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fade">
                                      <p:cBhvr>
                                        <p:cTn id="61" dur="1000"/>
                                        <p:tgtEl>
                                          <p:spTgt spid="109"/>
                                        </p:tgtEl>
                                      </p:cBhvr>
                                    </p:animEffect>
                                    <p:anim calcmode="lin" valueType="num">
                                      <p:cBhvr>
                                        <p:cTn id="62" dur="1000" fill="hold"/>
                                        <p:tgtEl>
                                          <p:spTgt spid="109"/>
                                        </p:tgtEl>
                                        <p:attrNameLst>
                                          <p:attrName>ppt_x</p:attrName>
                                        </p:attrNameLst>
                                      </p:cBhvr>
                                      <p:tavLst>
                                        <p:tav tm="0">
                                          <p:val>
                                            <p:strVal val="#ppt_x"/>
                                          </p:val>
                                        </p:tav>
                                        <p:tav tm="100000">
                                          <p:val>
                                            <p:strVal val="#ppt_x"/>
                                          </p:val>
                                        </p:tav>
                                      </p:tavLst>
                                    </p:anim>
                                    <p:anim calcmode="lin" valueType="num">
                                      <p:cBhvr>
                                        <p:cTn id="63"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fade">
                                      <p:cBhvr>
                                        <p:cTn id="68" dur="1000"/>
                                        <p:tgtEl>
                                          <p:spTgt spid="107"/>
                                        </p:tgtEl>
                                      </p:cBhvr>
                                    </p:animEffect>
                                    <p:anim calcmode="lin" valueType="num">
                                      <p:cBhvr>
                                        <p:cTn id="69" dur="1000" fill="hold"/>
                                        <p:tgtEl>
                                          <p:spTgt spid="107"/>
                                        </p:tgtEl>
                                        <p:attrNameLst>
                                          <p:attrName>ppt_x</p:attrName>
                                        </p:attrNameLst>
                                      </p:cBhvr>
                                      <p:tavLst>
                                        <p:tav tm="0">
                                          <p:val>
                                            <p:strVal val="#ppt_x"/>
                                          </p:val>
                                        </p:tav>
                                        <p:tav tm="100000">
                                          <p:val>
                                            <p:strVal val="#ppt_x"/>
                                          </p:val>
                                        </p:tav>
                                      </p:tavLst>
                                    </p:anim>
                                    <p:anim calcmode="lin" valueType="num">
                                      <p:cBhvr>
                                        <p:cTn id="70"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fade">
                                      <p:cBhvr>
                                        <p:cTn id="75" dur="1000"/>
                                        <p:tgtEl>
                                          <p:spTgt spid="110"/>
                                        </p:tgtEl>
                                      </p:cBhvr>
                                    </p:animEffect>
                                    <p:anim calcmode="lin" valueType="num">
                                      <p:cBhvr>
                                        <p:cTn id="76" dur="1000" fill="hold"/>
                                        <p:tgtEl>
                                          <p:spTgt spid="110"/>
                                        </p:tgtEl>
                                        <p:attrNameLst>
                                          <p:attrName>ppt_x</p:attrName>
                                        </p:attrNameLst>
                                      </p:cBhvr>
                                      <p:tavLst>
                                        <p:tav tm="0">
                                          <p:val>
                                            <p:strVal val="#ppt_x"/>
                                          </p:val>
                                        </p:tav>
                                        <p:tav tm="100000">
                                          <p:val>
                                            <p:strVal val="#ppt_x"/>
                                          </p:val>
                                        </p:tav>
                                      </p:tavLst>
                                    </p:anim>
                                    <p:anim calcmode="lin" valueType="num">
                                      <p:cBhvr>
                                        <p:cTn id="77"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1000"/>
                                        <p:tgtEl>
                                          <p:spTgt spid="108"/>
                                        </p:tgtEl>
                                      </p:cBhvr>
                                    </p:animEffect>
                                    <p:anim calcmode="lin" valueType="num">
                                      <p:cBhvr>
                                        <p:cTn id="83" dur="1000" fill="hold"/>
                                        <p:tgtEl>
                                          <p:spTgt spid="108"/>
                                        </p:tgtEl>
                                        <p:attrNameLst>
                                          <p:attrName>ppt_x</p:attrName>
                                        </p:attrNameLst>
                                      </p:cBhvr>
                                      <p:tavLst>
                                        <p:tav tm="0">
                                          <p:val>
                                            <p:strVal val="#ppt_x"/>
                                          </p:val>
                                        </p:tav>
                                        <p:tav tm="100000">
                                          <p:val>
                                            <p:strVal val="#ppt_x"/>
                                          </p:val>
                                        </p:tav>
                                      </p:tavLst>
                                    </p:anim>
                                    <p:anim calcmode="lin" valueType="num">
                                      <p:cBhvr>
                                        <p:cTn id="84"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fade">
                                      <p:cBhvr>
                                        <p:cTn id="89" dur="1000"/>
                                        <p:tgtEl>
                                          <p:spTgt spid="111"/>
                                        </p:tgtEl>
                                      </p:cBhvr>
                                    </p:animEffect>
                                    <p:anim calcmode="lin" valueType="num">
                                      <p:cBhvr>
                                        <p:cTn id="90" dur="1000" fill="hold"/>
                                        <p:tgtEl>
                                          <p:spTgt spid="111"/>
                                        </p:tgtEl>
                                        <p:attrNameLst>
                                          <p:attrName>ppt_x</p:attrName>
                                        </p:attrNameLst>
                                      </p:cBhvr>
                                      <p:tavLst>
                                        <p:tav tm="0">
                                          <p:val>
                                            <p:strVal val="#ppt_x"/>
                                          </p:val>
                                        </p:tav>
                                        <p:tav tm="100000">
                                          <p:val>
                                            <p:strVal val="#ppt_x"/>
                                          </p:val>
                                        </p:tav>
                                      </p:tavLst>
                                    </p:anim>
                                    <p:anim calcmode="lin" valueType="num">
                                      <p:cBhvr>
                                        <p:cTn id="91"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104"/>
                                        </p:tgtEl>
                                        <p:attrNameLst>
                                          <p:attrName>style.visibility</p:attrName>
                                        </p:attrNameLst>
                                      </p:cBhvr>
                                      <p:to>
                                        <p:strVal val="visible"/>
                                      </p:to>
                                    </p:set>
                                    <p:animEffect transition="in" filter="fade">
                                      <p:cBhvr>
                                        <p:cTn id="96" dur="1000"/>
                                        <p:tgtEl>
                                          <p:spTgt spid="104"/>
                                        </p:tgtEl>
                                      </p:cBhvr>
                                    </p:animEffect>
                                    <p:anim calcmode="lin" valueType="num">
                                      <p:cBhvr>
                                        <p:cTn id="97" dur="1000" fill="hold"/>
                                        <p:tgtEl>
                                          <p:spTgt spid="104"/>
                                        </p:tgtEl>
                                        <p:attrNameLst>
                                          <p:attrName>ppt_x</p:attrName>
                                        </p:attrNameLst>
                                      </p:cBhvr>
                                      <p:tavLst>
                                        <p:tav tm="0">
                                          <p:val>
                                            <p:strVal val="#ppt_x"/>
                                          </p:val>
                                        </p:tav>
                                        <p:tav tm="100000">
                                          <p:val>
                                            <p:strVal val="#ppt_x"/>
                                          </p:val>
                                        </p:tav>
                                      </p:tavLst>
                                    </p:anim>
                                    <p:anim calcmode="lin" valueType="num">
                                      <p:cBhvr>
                                        <p:cTn id="98"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112"/>
                                        </p:tgtEl>
                                        <p:attrNameLst>
                                          <p:attrName>style.visibility</p:attrName>
                                        </p:attrNameLst>
                                      </p:cBhvr>
                                      <p:to>
                                        <p:strVal val="visible"/>
                                      </p:to>
                                    </p:set>
                                    <p:animEffect transition="in" filter="fade">
                                      <p:cBhvr>
                                        <p:cTn id="103" dur="1000"/>
                                        <p:tgtEl>
                                          <p:spTgt spid="112"/>
                                        </p:tgtEl>
                                      </p:cBhvr>
                                    </p:animEffect>
                                    <p:anim calcmode="lin" valueType="num">
                                      <p:cBhvr>
                                        <p:cTn id="104" dur="1000" fill="hold"/>
                                        <p:tgtEl>
                                          <p:spTgt spid="112"/>
                                        </p:tgtEl>
                                        <p:attrNameLst>
                                          <p:attrName>ppt_x</p:attrName>
                                        </p:attrNameLst>
                                      </p:cBhvr>
                                      <p:tavLst>
                                        <p:tav tm="0">
                                          <p:val>
                                            <p:strVal val="#ppt_x"/>
                                          </p:val>
                                        </p:tav>
                                        <p:tav tm="100000">
                                          <p:val>
                                            <p:strVal val="#ppt_x"/>
                                          </p:val>
                                        </p:tav>
                                      </p:tavLst>
                                    </p:anim>
                                    <p:anim calcmode="lin" valueType="num">
                                      <p:cBhvr>
                                        <p:cTn id="105"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105"/>
                                        </p:tgtEl>
                                        <p:attrNameLst>
                                          <p:attrName>style.visibility</p:attrName>
                                        </p:attrNameLst>
                                      </p:cBhvr>
                                      <p:to>
                                        <p:strVal val="visible"/>
                                      </p:to>
                                    </p:set>
                                    <p:animEffect transition="in" filter="fade">
                                      <p:cBhvr>
                                        <p:cTn id="110" dur="1000"/>
                                        <p:tgtEl>
                                          <p:spTgt spid="105"/>
                                        </p:tgtEl>
                                      </p:cBhvr>
                                    </p:animEffect>
                                    <p:anim calcmode="lin" valueType="num">
                                      <p:cBhvr>
                                        <p:cTn id="111" dur="1000" fill="hold"/>
                                        <p:tgtEl>
                                          <p:spTgt spid="105"/>
                                        </p:tgtEl>
                                        <p:attrNameLst>
                                          <p:attrName>ppt_x</p:attrName>
                                        </p:attrNameLst>
                                      </p:cBhvr>
                                      <p:tavLst>
                                        <p:tav tm="0">
                                          <p:val>
                                            <p:strVal val="#ppt_x"/>
                                          </p:val>
                                        </p:tav>
                                        <p:tav tm="100000">
                                          <p:val>
                                            <p:strVal val="#ppt_x"/>
                                          </p:val>
                                        </p:tav>
                                      </p:tavLst>
                                    </p:anim>
                                    <p:anim calcmode="lin" valueType="num">
                                      <p:cBhvr>
                                        <p:cTn id="112"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113"/>
                                        </p:tgtEl>
                                        <p:attrNameLst>
                                          <p:attrName>style.visibility</p:attrName>
                                        </p:attrNameLst>
                                      </p:cBhvr>
                                      <p:to>
                                        <p:strVal val="visible"/>
                                      </p:to>
                                    </p:set>
                                    <p:animEffect transition="in" filter="fade">
                                      <p:cBhvr>
                                        <p:cTn id="117" dur="1000"/>
                                        <p:tgtEl>
                                          <p:spTgt spid="113"/>
                                        </p:tgtEl>
                                      </p:cBhvr>
                                    </p:animEffect>
                                    <p:anim calcmode="lin" valueType="num">
                                      <p:cBhvr>
                                        <p:cTn id="118" dur="1000" fill="hold"/>
                                        <p:tgtEl>
                                          <p:spTgt spid="113"/>
                                        </p:tgtEl>
                                        <p:attrNameLst>
                                          <p:attrName>ppt_x</p:attrName>
                                        </p:attrNameLst>
                                      </p:cBhvr>
                                      <p:tavLst>
                                        <p:tav tm="0">
                                          <p:val>
                                            <p:strVal val="#ppt_x"/>
                                          </p:val>
                                        </p:tav>
                                        <p:tav tm="100000">
                                          <p:val>
                                            <p:strVal val="#ppt_x"/>
                                          </p:val>
                                        </p:tav>
                                      </p:tavLst>
                                    </p:anim>
                                    <p:anim calcmode="lin" valueType="num">
                                      <p:cBhvr>
                                        <p:cTn id="119"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64" grpId="0"/>
      <p:bldP spid="65" grpId="0"/>
      <p:bldP spid="104" grpId="0" animBg="1"/>
      <p:bldP spid="105" grpId="0" animBg="1"/>
      <p:bldP spid="106" grpId="0" animBg="1"/>
      <p:bldP spid="107" grpId="0" animBg="1"/>
      <p:bldP spid="108" grpId="0" animBg="1"/>
      <p:bldP spid="109" grpId="0"/>
      <p:bldP spid="110" grpId="0"/>
      <p:bldP spid="111" grpId="0"/>
      <p:bldP spid="112" grpId="0"/>
      <p:bldP spid="113"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5885" y="604264"/>
            <a:ext cx="9431383" cy="5078313"/>
          </a:xfrm>
          <a:prstGeom prst="rect">
            <a:avLst/>
          </a:prstGeom>
        </p:spPr>
        <p:txBody>
          <a:bodyPr wrap="square">
            <a:spAutoFit/>
          </a:bodyPr>
          <a:lstStyle/>
          <a:p>
            <a:r>
              <a:rPr lang="en-GB" dirty="0">
                <a:solidFill>
                  <a:srgbClr val="002060"/>
                </a:solidFill>
                <a:latin typeface="Arial" panose="020B0604020202020204" pitchFamily="34" charset="0"/>
                <a:cs typeface="Arial" panose="020B0604020202020204" pitchFamily="34" charset="0"/>
              </a:rPr>
              <a:t>Public unions in </a:t>
            </a:r>
            <a:r>
              <a:rPr lang="en-GB" dirty="0">
                <a:solidFill>
                  <a:schemeClr val="accent5">
                    <a:lumMod val="75000"/>
                  </a:schemeClr>
                </a:solidFill>
                <a:latin typeface="Arial" panose="020B0604020202020204" pitchFamily="34" charset="0"/>
                <a:cs typeface="Arial" panose="020B0604020202020204" pitchFamily="34" charset="0"/>
              </a:rPr>
              <a:t>Reunion Island </a:t>
            </a:r>
            <a:r>
              <a:rPr lang="en-GB" dirty="0">
                <a:solidFill>
                  <a:srgbClr val="002060"/>
                </a:solidFill>
                <a:latin typeface="Arial" panose="020B0604020202020204" pitchFamily="34" charset="0"/>
                <a:cs typeface="Arial" panose="020B0604020202020204" pitchFamily="34" charset="0"/>
              </a:rPr>
              <a:t>have remained quite buoyant over the years especially regarding demands for better conditions of work.  </a:t>
            </a:r>
            <a:endParaRPr lang="en-GB" dirty="0" smtClean="0">
              <a:solidFill>
                <a:srgbClr val="002060"/>
              </a:solidFill>
              <a:latin typeface="Arial" panose="020B0604020202020204" pitchFamily="34" charset="0"/>
              <a:cs typeface="Arial" panose="020B0604020202020204" pitchFamily="34" charset="0"/>
            </a:endParaRPr>
          </a:p>
          <a:p>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At </a:t>
            </a:r>
            <a:r>
              <a:rPr lang="en-GB" dirty="0">
                <a:solidFill>
                  <a:srgbClr val="002060"/>
                </a:solidFill>
                <a:latin typeface="Arial" panose="020B0604020202020204" pitchFamily="34" charset="0"/>
                <a:cs typeface="Arial" panose="020B0604020202020204" pitchFamily="34" charset="0"/>
              </a:rPr>
              <a:t>the </a:t>
            </a:r>
            <a:r>
              <a:rPr lang="en-GB" dirty="0">
                <a:solidFill>
                  <a:schemeClr val="accent5">
                    <a:lumMod val="75000"/>
                  </a:schemeClr>
                </a:solidFill>
                <a:latin typeface="Arial" panose="020B0604020202020204" pitchFamily="34" charset="0"/>
                <a:cs typeface="Arial" panose="020B0604020202020204" pitchFamily="34" charset="0"/>
              </a:rPr>
              <a:t>Mauritian</a:t>
            </a:r>
            <a:r>
              <a:rPr lang="en-GB" dirty="0">
                <a:solidFill>
                  <a:srgbClr val="002060"/>
                </a:solidFill>
                <a:latin typeface="Arial" panose="020B0604020202020204" pitchFamily="34" charset="0"/>
                <a:cs typeface="Arial" panose="020B0604020202020204" pitchFamily="34" charset="0"/>
              </a:rPr>
              <a:t> level, the bargaining power has remained fairly mild since the right to strike is a last resort in the same case as the Seychelles.   There are new agendas for bargaining in Mauritius particularly the increase in the age of retirement, the management of state pensions and wage rises.  </a:t>
            </a:r>
            <a:endParaRPr lang="en-GB" dirty="0" smtClean="0">
              <a:solidFill>
                <a:srgbClr val="002060"/>
              </a:solidFill>
              <a:latin typeface="Arial" panose="020B0604020202020204" pitchFamily="34" charset="0"/>
              <a:cs typeface="Arial" panose="020B0604020202020204" pitchFamily="34" charset="0"/>
            </a:endParaRPr>
          </a:p>
          <a:p>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chemeClr val="accent5">
                    <a:lumMod val="75000"/>
                  </a:schemeClr>
                </a:solidFill>
                <a:latin typeface="Arial" panose="020B0604020202020204" pitchFamily="34" charset="0"/>
                <a:cs typeface="Arial" panose="020B0604020202020204" pitchFamily="34" charset="0"/>
              </a:rPr>
              <a:t>Madagascar</a:t>
            </a:r>
            <a:r>
              <a:rPr lang="en-GB" dirty="0" smtClean="0">
                <a:solidFill>
                  <a:srgbClr val="002060"/>
                </a:solidFill>
                <a:latin typeface="Arial" panose="020B0604020202020204" pitchFamily="34" charset="0"/>
                <a:cs typeface="Arial" panose="020B0604020202020204" pitchFamily="34" charset="0"/>
              </a:rPr>
              <a:t> </a:t>
            </a:r>
            <a:r>
              <a:rPr lang="en-GB" dirty="0">
                <a:solidFill>
                  <a:srgbClr val="002060"/>
                </a:solidFill>
                <a:latin typeface="Arial" panose="020B0604020202020204" pitchFamily="34" charset="0"/>
                <a:cs typeface="Arial" panose="020B0604020202020204" pitchFamily="34" charset="0"/>
              </a:rPr>
              <a:t>scores highest in this area as a result of ongoing negotiations with the State to bring about better welfare for its workers. </a:t>
            </a:r>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 </a:t>
            </a:r>
          </a:p>
          <a:p>
            <a:r>
              <a:rPr lang="en-GB" dirty="0" smtClean="0">
                <a:solidFill>
                  <a:srgbClr val="002060"/>
                </a:solidFill>
                <a:latin typeface="Arial" panose="020B0604020202020204" pitchFamily="34" charset="0"/>
                <a:cs typeface="Arial" panose="020B0604020202020204" pitchFamily="34" charset="0"/>
              </a:rPr>
              <a:t>Bargaining </a:t>
            </a:r>
            <a:r>
              <a:rPr lang="en-GB" dirty="0">
                <a:solidFill>
                  <a:srgbClr val="002060"/>
                </a:solidFill>
                <a:latin typeface="Arial" panose="020B0604020202020204" pitchFamily="34" charset="0"/>
                <a:cs typeface="Arial" panose="020B0604020202020204" pitchFamily="34" charset="0"/>
              </a:rPr>
              <a:t>power in the </a:t>
            </a:r>
            <a:r>
              <a:rPr lang="en-GB" dirty="0">
                <a:solidFill>
                  <a:schemeClr val="accent5">
                    <a:lumMod val="75000"/>
                  </a:schemeClr>
                </a:solidFill>
                <a:latin typeface="Arial" panose="020B0604020202020204" pitchFamily="34" charset="0"/>
                <a:cs typeface="Arial" panose="020B0604020202020204" pitchFamily="34" charset="0"/>
              </a:rPr>
              <a:t>Seychelles</a:t>
            </a:r>
            <a:r>
              <a:rPr lang="en-GB" dirty="0">
                <a:solidFill>
                  <a:srgbClr val="002060"/>
                </a:solidFill>
                <a:latin typeface="Arial" panose="020B0604020202020204" pitchFamily="34" charset="0"/>
                <a:cs typeface="Arial" panose="020B0604020202020204" pitchFamily="34" charset="0"/>
              </a:rPr>
              <a:t> remains average although there have been possibilities of finding out abuses and violations to employee rights. </a:t>
            </a:r>
            <a:endParaRPr lang="en-GB" dirty="0" smtClean="0">
              <a:solidFill>
                <a:srgbClr val="002060"/>
              </a:solidFill>
              <a:latin typeface="Arial" panose="020B0604020202020204" pitchFamily="34" charset="0"/>
              <a:cs typeface="Arial" panose="020B0604020202020204" pitchFamily="34" charset="0"/>
            </a:endParaRPr>
          </a:p>
          <a:p>
            <a:endParaRPr lang="en-GB" dirty="0" smtClean="0">
              <a:solidFill>
                <a:srgbClr val="002060"/>
              </a:solidFill>
              <a:latin typeface="Arial" panose="020B0604020202020204" pitchFamily="34" charset="0"/>
              <a:cs typeface="Arial" panose="020B0604020202020204" pitchFamily="34" charset="0"/>
            </a:endParaRPr>
          </a:p>
          <a:p>
            <a:r>
              <a:rPr lang="en-US" dirty="0" smtClean="0">
                <a:solidFill>
                  <a:srgbClr val="002060"/>
                </a:solidFill>
                <a:latin typeface="Arial" panose="020B0604020202020204" pitchFamily="34" charset="0"/>
                <a:cs typeface="Arial" panose="020B0604020202020204" pitchFamily="34" charset="0"/>
              </a:rPr>
              <a:t>The </a:t>
            </a:r>
            <a:r>
              <a:rPr lang="en-US" dirty="0">
                <a:solidFill>
                  <a:schemeClr val="accent5">
                    <a:lumMod val="75000"/>
                  </a:schemeClr>
                </a:solidFill>
                <a:latin typeface="Arial" panose="020B0604020202020204" pitchFamily="34" charset="0"/>
                <a:cs typeface="Arial" panose="020B0604020202020204" pitchFamily="34" charset="0"/>
              </a:rPr>
              <a:t>Republic of Comoros </a:t>
            </a:r>
            <a:r>
              <a:rPr lang="en-US" dirty="0" smtClean="0">
                <a:solidFill>
                  <a:srgbClr val="002060"/>
                </a:solidFill>
                <a:latin typeface="Arial" panose="020B0604020202020204" pitchFamily="34" charset="0"/>
                <a:cs typeface="Arial" panose="020B0604020202020204" pitchFamily="34" charset="0"/>
              </a:rPr>
              <a:t>are considered </a:t>
            </a:r>
            <a:r>
              <a:rPr lang="en-US" dirty="0">
                <a:solidFill>
                  <a:srgbClr val="002060"/>
                </a:solidFill>
                <a:latin typeface="Arial" panose="020B0604020202020204" pitchFamily="34" charset="0"/>
                <a:cs typeface="Arial" panose="020B0604020202020204" pitchFamily="34" charset="0"/>
              </a:rPr>
              <a:t>as a republic founded on religious principles, there might be the possibility of stating that </a:t>
            </a:r>
            <a:r>
              <a:rPr lang="en-US" dirty="0" smtClean="0">
                <a:solidFill>
                  <a:srgbClr val="002060"/>
                </a:solidFill>
                <a:latin typeface="Arial" panose="020B0604020202020204" pitchFamily="34" charset="0"/>
                <a:cs typeface="Arial" panose="020B0604020202020204" pitchFamily="34" charset="0"/>
              </a:rPr>
              <a:t>unions </a:t>
            </a:r>
            <a:r>
              <a:rPr lang="en-US" dirty="0">
                <a:solidFill>
                  <a:srgbClr val="002060"/>
                </a:solidFill>
                <a:latin typeface="Arial" panose="020B0604020202020204" pitchFamily="34" charset="0"/>
                <a:cs typeface="Arial" panose="020B0604020202020204" pitchFamily="34" charset="0"/>
              </a:rPr>
              <a:t>might display high levels of bargaining due to internal political problems affecting the Comoros namely large migration to Mayotte, a nearby French territory.</a:t>
            </a:r>
          </a:p>
        </p:txBody>
      </p:sp>
    </p:spTree>
    <p:extLst>
      <p:ext uri="{BB962C8B-B14F-4D97-AF65-F5344CB8AC3E}">
        <p14:creationId xmlns:p14="http://schemas.microsoft.com/office/powerpoint/2010/main" val="426222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p:cNvCxnSpPr/>
          <p:nvPr/>
        </p:nvCxnSpPr>
        <p:spPr>
          <a:xfrm flipH="1">
            <a:off x="6279776" y="2259106"/>
            <a:ext cx="13448" cy="2998694"/>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4074459" y="3711388"/>
            <a:ext cx="4572000" cy="13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Text Box 3"/>
          <p:cNvSpPr txBox="1"/>
          <p:nvPr/>
        </p:nvSpPr>
        <p:spPr>
          <a:xfrm>
            <a:off x="5678861" y="1903221"/>
            <a:ext cx="2054083" cy="27520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High </a:t>
            </a:r>
            <a:r>
              <a:rPr lang="en-US"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Innovation</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1" name="Text Box 4"/>
          <p:cNvSpPr txBox="1"/>
          <p:nvPr/>
        </p:nvSpPr>
        <p:spPr>
          <a:xfrm>
            <a:off x="5678860" y="5177117"/>
            <a:ext cx="1636339" cy="30928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Low </a:t>
            </a:r>
            <a:r>
              <a:rPr lang="en-US"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Innovation</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4" name="Rectangle 63"/>
          <p:cNvSpPr/>
          <p:nvPr/>
        </p:nvSpPr>
        <p:spPr>
          <a:xfrm>
            <a:off x="8061097" y="3711388"/>
            <a:ext cx="1103187" cy="369332"/>
          </a:xfrm>
          <a:prstGeom prst="rect">
            <a:avLst/>
          </a:prstGeom>
        </p:spPr>
        <p:txBody>
          <a:bodyPr wrap="none">
            <a:spAutoFit/>
          </a:bodyPr>
          <a:lstStyle/>
          <a:p>
            <a:r>
              <a:rPr lang="en-US" dirty="0" smtClean="0">
                <a:solidFill>
                  <a:srgbClr val="002060"/>
                </a:solidFill>
              </a:rPr>
              <a:t>High tech</a:t>
            </a:r>
            <a:endParaRPr lang="en-US" dirty="0">
              <a:solidFill>
                <a:srgbClr val="002060"/>
              </a:solidFill>
            </a:endParaRPr>
          </a:p>
        </p:txBody>
      </p:sp>
      <p:sp>
        <p:nvSpPr>
          <p:cNvPr id="65" name="Rectangle 64"/>
          <p:cNvSpPr/>
          <p:nvPr/>
        </p:nvSpPr>
        <p:spPr>
          <a:xfrm>
            <a:off x="3486162" y="3758453"/>
            <a:ext cx="1059906" cy="369332"/>
          </a:xfrm>
          <a:prstGeom prst="rect">
            <a:avLst/>
          </a:prstGeom>
        </p:spPr>
        <p:txBody>
          <a:bodyPr wrap="none">
            <a:spAutoFit/>
          </a:bodyPr>
          <a:lstStyle/>
          <a:p>
            <a:r>
              <a:rPr lang="en-US" dirty="0" smtClean="0">
                <a:solidFill>
                  <a:srgbClr val="002060"/>
                </a:solidFill>
              </a:rPr>
              <a:t>Low tech</a:t>
            </a:r>
            <a:endParaRPr lang="en-US" dirty="0">
              <a:solidFill>
                <a:srgbClr val="002060"/>
              </a:solidFill>
            </a:endParaRPr>
          </a:p>
        </p:txBody>
      </p:sp>
      <p:sp>
        <p:nvSpPr>
          <p:cNvPr id="104" name="Oval 103"/>
          <p:cNvSpPr/>
          <p:nvPr/>
        </p:nvSpPr>
        <p:spPr>
          <a:xfrm>
            <a:off x="5205868" y="4053168"/>
            <a:ext cx="152400" cy="133350"/>
          </a:xfrm>
          <a:prstGeom prst="ellips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5" name="Oval 104"/>
          <p:cNvSpPr/>
          <p:nvPr/>
        </p:nvSpPr>
        <p:spPr>
          <a:xfrm>
            <a:off x="5585013" y="3587003"/>
            <a:ext cx="381000" cy="34290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6" name="Oval 105"/>
          <p:cNvSpPr/>
          <p:nvPr/>
        </p:nvSpPr>
        <p:spPr>
          <a:xfrm>
            <a:off x="8190677" y="3124052"/>
            <a:ext cx="180975" cy="1905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7" name="Oval 106"/>
          <p:cNvSpPr/>
          <p:nvPr/>
        </p:nvSpPr>
        <p:spPr>
          <a:xfrm>
            <a:off x="7936444" y="3313216"/>
            <a:ext cx="180975" cy="1905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8" name="Oval 107"/>
          <p:cNvSpPr/>
          <p:nvPr/>
        </p:nvSpPr>
        <p:spPr>
          <a:xfrm>
            <a:off x="6497029" y="3628184"/>
            <a:ext cx="152400" cy="13335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9" name="Text Box 13"/>
          <p:cNvSpPr txBox="1"/>
          <p:nvPr/>
        </p:nvSpPr>
        <p:spPr>
          <a:xfrm>
            <a:off x="8190677" y="2719387"/>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REUNION </a:t>
            </a:r>
          </a:p>
        </p:txBody>
      </p:sp>
      <p:sp>
        <p:nvSpPr>
          <p:cNvPr id="110" name="Text Box 15"/>
          <p:cNvSpPr txBox="1"/>
          <p:nvPr/>
        </p:nvSpPr>
        <p:spPr>
          <a:xfrm>
            <a:off x="7009708" y="3019434"/>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MAURITIUS </a:t>
            </a:r>
          </a:p>
        </p:txBody>
      </p:sp>
      <p:sp>
        <p:nvSpPr>
          <p:cNvPr id="111" name="Text Box 23"/>
          <p:cNvSpPr txBox="1"/>
          <p:nvPr/>
        </p:nvSpPr>
        <p:spPr>
          <a:xfrm>
            <a:off x="5979318" y="3805518"/>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SEYCHELLES </a:t>
            </a:r>
          </a:p>
        </p:txBody>
      </p:sp>
      <p:sp>
        <p:nvSpPr>
          <p:cNvPr id="112" name="Text Box 17"/>
          <p:cNvSpPr txBox="1"/>
          <p:nvPr/>
        </p:nvSpPr>
        <p:spPr>
          <a:xfrm>
            <a:off x="4074459" y="3977967"/>
            <a:ext cx="122872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COMOROS </a:t>
            </a:r>
          </a:p>
        </p:txBody>
      </p:sp>
      <p:sp>
        <p:nvSpPr>
          <p:cNvPr id="113" name="Text Box 20"/>
          <p:cNvSpPr txBox="1"/>
          <p:nvPr/>
        </p:nvSpPr>
        <p:spPr>
          <a:xfrm>
            <a:off x="4173345" y="3380566"/>
            <a:ext cx="1519235" cy="31599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6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MADAGASCAR </a:t>
            </a:r>
          </a:p>
        </p:txBody>
      </p:sp>
      <p:sp>
        <p:nvSpPr>
          <p:cNvPr id="66" name="TextBox 65"/>
          <p:cNvSpPr txBox="1"/>
          <p:nvPr/>
        </p:nvSpPr>
        <p:spPr>
          <a:xfrm>
            <a:off x="3926689" y="983137"/>
            <a:ext cx="5980567" cy="646331"/>
          </a:xfrm>
          <a:prstGeom prst="rect">
            <a:avLst/>
          </a:prstGeom>
          <a:noFill/>
        </p:spPr>
        <p:txBody>
          <a:bodyPr wrap="square" rtlCol="0">
            <a:spAutoFit/>
          </a:bodyPr>
          <a:lstStyle/>
          <a:p>
            <a:pPr algn="ctr"/>
            <a:r>
              <a:rPr lang="en-GB" b="1" dirty="0" smtClean="0">
                <a:solidFill>
                  <a:schemeClr val="accent5">
                    <a:lumMod val="75000"/>
                  </a:schemeClr>
                </a:solidFill>
              </a:rPr>
              <a:t>Innovation in public </a:t>
            </a:r>
            <a:r>
              <a:rPr lang="en-GB" b="1" dirty="0">
                <a:solidFill>
                  <a:schemeClr val="accent5">
                    <a:lumMod val="75000"/>
                  </a:schemeClr>
                </a:solidFill>
              </a:rPr>
              <a:t>unions</a:t>
            </a:r>
            <a:endParaRPr lang="en-US" dirty="0">
              <a:solidFill>
                <a:schemeClr val="accent5">
                  <a:lumMod val="75000"/>
                </a:schemeClr>
              </a:solidFill>
            </a:endParaRPr>
          </a:p>
          <a:p>
            <a:endParaRPr lang="en-US" dirty="0">
              <a:solidFill>
                <a:schemeClr val="accent5">
                  <a:lumMod val="75000"/>
                </a:schemeClr>
              </a:solidFill>
            </a:endParaRPr>
          </a:p>
        </p:txBody>
      </p:sp>
    </p:spTree>
    <p:extLst>
      <p:ext uri="{BB962C8B-B14F-4D97-AF65-F5344CB8AC3E}">
        <p14:creationId xmlns:p14="http://schemas.microsoft.com/office/powerpoint/2010/main" val="52093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500" fill="hold"/>
                                        <p:tgtEl>
                                          <p:spTgt spid="61"/>
                                        </p:tgtEl>
                                        <p:attrNameLst>
                                          <p:attrName>ppt_x</p:attrName>
                                        </p:attrNameLst>
                                      </p:cBhvr>
                                      <p:tavLst>
                                        <p:tav tm="0">
                                          <p:val>
                                            <p:strVal val="#ppt_x"/>
                                          </p:val>
                                        </p:tav>
                                        <p:tav tm="100000">
                                          <p:val>
                                            <p:strVal val="#ppt_x"/>
                                          </p:val>
                                        </p:tav>
                                      </p:tavLst>
                                    </p:anim>
                                    <p:anim calcmode="lin" valueType="num">
                                      <p:cBhvr additive="base">
                                        <p:cTn id="15"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additive="base">
                                        <p:cTn id="20" dur="500" fill="hold"/>
                                        <p:tgtEl>
                                          <p:spTgt spid="63"/>
                                        </p:tgtEl>
                                        <p:attrNameLst>
                                          <p:attrName>ppt_x</p:attrName>
                                        </p:attrNameLst>
                                      </p:cBhvr>
                                      <p:tavLst>
                                        <p:tav tm="0">
                                          <p:val>
                                            <p:strVal val="#ppt_x"/>
                                          </p:val>
                                        </p:tav>
                                        <p:tav tm="100000">
                                          <p:val>
                                            <p:strVal val="#ppt_x"/>
                                          </p:val>
                                        </p:tav>
                                      </p:tavLst>
                                    </p:anim>
                                    <p:anim calcmode="lin" valueType="num">
                                      <p:cBhvr additive="base">
                                        <p:cTn id="2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0"/>
                                        </p:tgtEl>
                                        <p:attrNameLst>
                                          <p:attrName>style.visibility</p:attrName>
                                        </p:attrNameLst>
                                      </p:cBhvr>
                                      <p:to>
                                        <p:strVal val="visible"/>
                                      </p:to>
                                    </p:set>
                                    <p:animEffect transition="in" filter="fade">
                                      <p:cBhvr>
                                        <p:cTn id="26" dur="1000"/>
                                        <p:tgtEl>
                                          <p:spTgt spid="100"/>
                                        </p:tgtEl>
                                      </p:cBhvr>
                                    </p:animEffect>
                                    <p:anim calcmode="lin" valueType="num">
                                      <p:cBhvr>
                                        <p:cTn id="27" dur="1000" fill="hold"/>
                                        <p:tgtEl>
                                          <p:spTgt spid="100"/>
                                        </p:tgtEl>
                                        <p:attrNameLst>
                                          <p:attrName>ppt_x</p:attrName>
                                        </p:attrNameLst>
                                      </p:cBhvr>
                                      <p:tavLst>
                                        <p:tav tm="0">
                                          <p:val>
                                            <p:strVal val="#ppt_x"/>
                                          </p:val>
                                        </p:tav>
                                        <p:tav tm="100000">
                                          <p:val>
                                            <p:strVal val="#ppt_x"/>
                                          </p:val>
                                        </p:tav>
                                      </p:tavLst>
                                    </p:anim>
                                    <p:anim calcmode="lin" valueType="num">
                                      <p:cBhvr>
                                        <p:cTn id="28"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1000"/>
                                        <p:tgtEl>
                                          <p:spTgt spid="101"/>
                                        </p:tgtEl>
                                      </p:cBhvr>
                                    </p:animEffect>
                                    <p:anim calcmode="lin" valueType="num">
                                      <p:cBhvr>
                                        <p:cTn id="34" dur="1000" fill="hold"/>
                                        <p:tgtEl>
                                          <p:spTgt spid="101"/>
                                        </p:tgtEl>
                                        <p:attrNameLst>
                                          <p:attrName>ppt_x</p:attrName>
                                        </p:attrNameLst>
                                      </p:cBhvr>
                                      <p:tavLst>
                                        <p:tav tm="0">
                                          <p:val>
                                            <p:strVal val="#ppt_x"/>
                                          </p:val>
                                        </p:tav>
                                        <p:tav tm="100000">
                                          <p:val>
                                            <p:strVal val="#ppt_x"/>
                                          </p:val>
                                        </p:tav>
                                      </p:tavLst>
                                    </p:anim>
                                    <p:anim calcmode="lin" valueType="num">
                                      <p:cBhvr>
                                        <p:cTn id="35"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1000"/>
                                        <p:tgtEl>
                                          <p:spTgt spid="64"/>
                                        </p:tgtEl>
                                      </p:cBhvr>
                                    </p:animEffect>
                                    <p:anim calcmode="lin" valueType="num">
                                      <p:cBhvr>
                                        <p:cTn id="41" dur="1000" fill="hold"/>
                                        <p:tgtEl>
                                          <p:spTgt spid="64"/>
                                        </p:tgtEl>
                                        <p:attrNameLst>
                                          <p:attrName>ppt_x</p:attrName>
                                        </p:attrNameLst>
                                      </p:cBhvr>
                                      <p:tavLst>
                                        <p:tav tm="0">
                                          <p:val>
                                            <p:strVal val="#ppt_x"/>
                                          </p:val>
                                        </p:tav>
                                        <p:tav tm="100000">
                                          <p:val>
                                            <p:strVal val="#ppt_x"/>
                                          </p:val>
                                        </p:tav>
                                      </p:tavLst>
                                    </p:anim>
                                    <p:anim calcmode="lin" valueType="num">
                                      <p:cBhvr>
                                        <p:cTn id="4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1000"/>
                                        <p:tgtEl>
                                          <p:spTgt spid="65"/>
                                        </p:tgtEl>
                                      </p:cBhvr>
                                    </p:animEffect>
                                    <p:anim calcmode="lin" valueType="num">
                                      <p:cBhvr>
                                        <p:cTn id="48" dur="1000" fill="hold"/>
                                        <p:tgtEl>
                                          <p:spTgt spid="65"/>
                                        </p:tgtEl>
                                        <p:attrNameLst>
                                          <p:attrName>ppt_x</p:attrName>
                                        </p:attrNameLst>
                                      </p:cBhvr>
                                      <p:tavLst>
                                        <p:tav tm="0">
                                          <p:val>
                                            <p:strVal val="#ppt_x"/>
                                          </p:val>
                                        </p:tav>
                                        <p:tav tm="100000">
                                          <p:val>
                                            <p:strVal val="#ppt_x"/>
                                          </p:val>
                                        </p:tav>
                                      </p:tavLst>
                                    </p:anim>
                                    <p:anim calcmode="lin" valueType="num">
                                      <p:cBhvr>
                                        <p:cTn id="4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06"/>
                                        </p:tgtEl>
                                        <p:attrNameLst>
                                          <p:attrName>style.visibility</p:attrName>
                                        </p:attrNameLst>
                                      </p:cBhvr>
                                      <p:to>
                                        <p:strVal val="visible"/>
                                      </p:to>
                                    </p:set>
                                    <p:animEffect transition="in" filter="fade">
                                      <p:cBhvr>
                                        <p:cTn id="54" dur="1000"/>
                                        <p:tgtEl>
                                          <p:spTgt spid="106"/>
                                        </p:tgtEl>
                                      </p:cBhvr>
                                    </p:animEffect>
                                    <p:anim calcmode="lin" valueType="num">
                                      <p:cBhvr>
                                        <p:cTn id="55" dur="1000" fill="hold"/>
                                        <p:tgtEl>
                                          <p:spTgt spid="106"/>
                                        </p:tgtEl>
                                        <p:attrNameLst>
                                          <p:attrName>ppt_x</p:attrName>
                                        </p:attrNameLst>
                                      </p:cBhvr>
                                      <p:tavLst>
                                        <p:tav tm="0">
                                          <p:val>
                                            <p:strVal val="#ppt_x"/>
                                          </p:val>
                                        </p:tav>
                                        <p:tav tm="100000">
                                          <p:val>
                                            <p:strVal val="#ppt_x"/>
                                          </p:val>
                                        </p:tav>
                                      </p:tavLst>
                                    </p:anim>
                                    <p:anim calcmode="lin" valueType="num">
                                      <p:cBhvr>
                                        <p:cTn id="56"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fade">
                                      <p:cBhvr>
                                        <p:cTn id="61" dur="1000"/>
                                        <p:tgtEl>
                                          <p:spTgt spid="109"/>
                                        </p:tgtEl>
                                      </p:cBhvr>
                                    </p:animEffect>
                                    <p:anim calcmode="lin" valueType="num">
                                      <p:cBhvr>
                                        <p:cTn id="62" dur="1000" fill="hold"/>
                                        <p:tgtEl>
                                          <p:spTgt spid="109"/>
                                        </p:tgtEl>
                                        <p:attrNameLst>
                                          <p:attrName>ppt_x</p:attrName>
                                        </p:attrNameLst>
                                      </p:cBhvr>
                                      <p:tavLst>
                                        <p:tav tm="0">
                                          <p:val>
                                            <p:strVal val="#ppt_x"/>
                                          </p:val>
                                        </p:tav>
                                        <p:tav tm="100000">
                                          <p:val>
                                            <p:strVal val="#ppt_x"/>
                                          </p:val>
                                        </p:tav>
                                      </p:tavLst>
                                    </p:anim>
                                    <p:anim calcmode="lin" valueType="num">
                                      <p:cBhvr>
                                        <p:cTn id="63"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fade">
                                      <p:cBhvr>
                                        <p:cTn id="68" dur="1000"/>
                                        <p:tgtEl>
                                          <p:spTgt spid="107"/>
                                        </p:tgtEl>
                                      </p:cBhvr>
                                    </p:animEffect>
                                    <p:anim calcmode="lin" valueType="num">
                                      <p:cBhvr>
                                        <p:cTn id="69" dur="1000" fill="hold"/>
                                        <p:tgtEl>
                                          <p:spTgt spid="107"/>
                                        </p:tgtEl>
                                        <p:attrNameLst>
                                          <p:attrName>ppt_x</p:attrName>
                                        </p:attrNameLst>
                                      </p:cBhvr>
                                      <p:tavLst>
                                        <p:tav tm="0">
                                          <p:val>
                                            <p:strVal val="#ppt_x"/>
                                          </p:val>
                                        </p:tav>
                                        <p:tav tm="100000">
                                          <p:val>
                                            <p:strVal val="#ppt_x"/>
                                          </p:val>
                                        </p:tav>
                                      </p:tavLst>
                                    </p:anim>
                                    <p:anim calcmode="lin" valueType="num">
                                      <p:cBhvr>
                                        <p:cTn id="70"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fade">
                                      <p:cBhvr>
                                        <p:cTn id="75" dur="1000"/>
                                        <p:tgtEl>
                                          <p:spTgt spid="110"/>
                                        </p:tgtEl>
                                      </p:cBhvr>
                                    </p:animEffect>
                                    <p:anim calcmode="lin" valueType="num">
                                      <p:cBhvr>
                                        <p:cTn id="76" dur="1000" fill="hold"/>
                                        <p:tgtEl>
                                          <p:spTgt spid="110"/>
                                        </p:tgtEl>
                                        <p:attrNameLst>
                                          <p:attrName>ppt_x</p:attrName>
                                        </p:attrNameLst>
                                      </p:cBhvr>
                                      <p:tavLst>
                                        <p:tav tm="0">
                                          <p:val>
                                            <p:strVal val="#ppt_x"/>
                                          </p:val>
                                        </p:tav>
                                        <p:tav tm="100000">
                                          <p:val>
                                            <p:strVal val="#ppt_x"/>
                                          </p:val>
                                        </p:tav>
                                      </p:tavLst>
                                    </p:anim>
                                    <p:anim calcmode="lin" valueType="num">
                                      <p:cBhvr>
                                        <p:cTn id="77"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1000"/>
                                        <p:tgtEl>
                                          <p:spTgt spid="108"/>
                                        </p:tgtEl>
                                      </p:cBhvr>
                                    </p:animEffect>
                                    <p:anim calcmode="lin" valueType="num">
                                      <p:cBhvr>
                                        <p:cTn id="83" dur="1000" fill="hold"/>
                                        <p:tgtEl>
                                          <p:spTgt spid="108"/>
                                        </p:tgtEl>
                                        <p:attrNameLst>
                                          <p:attrName>ppt_x</p:attrName>
                                        </p:attrNameLst>
                                      </p:cBhvr>
                                      <p:tavLst>
                                        <p:tav tm="0">
                                          <p:val>
                                            <p:strVal val="#ppt_x"/>
                                          </p:val>
                                        </p:tav>
                                        <p:tav tm="100000">
                                          <p:val>
                                            <p:strVal val="#ppt_x"/>
                                          </p:val>
                                        </p:tav>
                                      </p:tavLst>
                                    </p:anim>
                                    <p:anim calcmode="lin" valueType="num">
                                      <p:cBhvr>
                                        <p:cTn id="84"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fade">
                                      <p:cBhvr>
                                        <p:cTn id="89" dur="1000"/>
                                        <p:tgtEl>
                                          <p:spTgt spid="111"/>
                                        </p:tgtEl>
                                      </p:cBhvr>
                                    </p:animEffect>
                                    <p:anim calcmode="lin" valueType="num">
                                      <p:cBhvr>
                                        <p:cTn id="90" dur="1000" fill="hold"/>
                                        <p:tgtEl>
                                          <p:spTgt spid="111"/>
                                        </p:tgtEl>
                                        <p:attrNameLst>
                                          <p:attrName>ppt_x</p:attrName>
                                        </p:attrNameLst>
                                      </p:cBhvr>
                                      <p:tavLst>
                                        <p:tav tm="0">
                                          <p:val>
                                            <p:strVal val="#ppt_x"/>
                                          </p:val>
                                        </p:tav>
                                        <p:tav tm="100000">
                                          <p:val>
                                            <p:strVal val="#ppt_x"/>
                                          </p:val>
                                        </p:tav>
                                      </p:tavLst>
                                    </p:anim>
                                    <p:anim calcmode="lin" valueType="num">
                                      <p:cBhvr>
                                        <p:cTn id="91"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104"/>
                                        </p:tgtEl>
                                        <p:attrNameLst>
                                          <p:attrName>style.visibility</p:attrName>
                                        </p:attrNameLst>
                                      </p:cBhvr>
                                      <p:to>
                                        <p:strVal val="visible"/>
                                      </p:to>
                                    </p:set>
                                    <p:animEffect transition="in" filter="fade">
                                      <p:cBhvr>
                                        <p:cTn id="96" dur="1000"/>
                                        <p:tgtEl>
                                          <p:spTgt spid="104"/>
                                        </p:tgtEl>
                                      </p:cBhvr>
                                    </p:animEffect>
                                    <p:anim calcmode="lin" valueType="num">
                                      <p:cBhvr>
                                        <p:cTn id="97" dur="1000" fill="hold"/>
                                        <p:tgtEl>
                                          <p:spTgt spid="104"/>
                                        </p:tgtEl>
                                        <p:attrNameLst>
                                          <p:attrName>ppt_x</p:attrName>
                                        </p:attrNameLst>
                                      </p:cBhvr>
                                      <p:tavLst>
                                        <p:tav tm="0">
                                          <p:val>
                                            <p:strVal val="#ppt_x"/>
                                          </p:val>
                                        </p:tav>
                                        <p:tav tm="100000">
                                          <p:val>
                                            <p:strVal val="#ppt_x"/>
                                          </p:val>
                                        </p:tav>
                                      </p:tavLst>
                                    </p:anim>
                                    <p:anim calcmode="lin" valueType="num">
                                      <p:cBhvr>
                                        <p:cTn id="98"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112"/>
                                        </p:tgtEl>
                                        <p:attrNameLst>
                                          <p:attrName>style.visibility</p:attrName>
                                        </p:attrNameLst>
                                      </p:cBhvr>
                                      <p:to>
                                        <p:strVal val="visible"/>
                                      </p:to>
                                    </p:set>
                                    <p:animEffect transition="in" filter="fade">
                                      <p:cBhvr>
                                        <p:cTn id="103" dur="1000"/>
                                        <p:tgtEl>
                                          <p:spTgt spid="112"/>
                                        </p:tgtEl>
                                      </p:cBhvr>
                                    </p:animEffect>
                                    <p:anim calcmode="lin" valueType="num">
                                      <p:cBhvr>
                                        <p:cTn id="104" dur="1000" fill="hold"/>
                                        <p:tgtEl>
                                          <p:spTgt spid="112"/>
                                        </p:tgtEl>
                                        <p:attrNameLst>
                                          <p:attrName>ppt_x</p:attrName>
                                        </p:attrNameLst>
                                      </p:cBhvr>
                                      <p:tavLst>
                                        <p:tav tm="0">
                                          <p:val>
                                            <p:strVal val="#ppt_x"/>
                                          </p:val>
                                        </p:tav>
                                        <p:tav tm="100000">
                                          <p:val>
                                            <p:strVal val="#ppt_x"/>
                                          </p:val>
                                        </p:tav>
                                      </p:tavLst>
                                    </p:anim>
                                    <p:anim calcmode="lin" valueType="num">
                                      <p:cBhvr>
                                        <p:cTn id="105"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105"/>
                                        </p:tgtEl>
                                        <p:attrNameLst>
                                          <p:attrName>style.visibility</p:attrName>
                                        </p:attrNameLst>
                                      </p:cBhvr>
                                      <p:to>
                                        <p:strVal val="visible"/>
                                      </p:to>
                                    </p:set>
                                    <p:animEffect transition="in" filter="fade">
                                      <p:cBhvr>
                                        <p:cTn id="110" dur="1000"/>
                                        <p:tgtEl>
                                          <p:spTgt spid="105"/>
                                        </p:tgtEl>
                                      </p:cBhvr>
                                    </p:animEffect>
                                    <p:anim calcmode="lin" valueType="num">
                                      <p:cBhvr>
                                        <p:cTn id="111" dur="1000" fill="hold"/>
                                        <p:tgtEl>
                                          <p:spTgt spid="105"/>
                                        </p:tgtEl>
                                        <p:attrNameLst>
                                          <p:attrName>ppt_x</p:attrName>
                                        </p:attrNameLst>
                                      </p:cBhvr>
                                      <p:tavLst>
                                        <p:tav tm="0">
                                          <p:val>
                                            <p:strVal val="#ppt_x"/>
                                          </p:val>
                                        </p:tav>
                                        <p:tav tm="100000">
                                          <p:val>
                                            <p:strVal val="#ppt_x"/>
                                          </p:val>
                                        </p:tav>
                                      </p:tavLst>
                                    </p:anim>
                                    <p:anim calcmode="lin" valueType="num">
                                      <p:cBhvr>
                                        <p:cTn id="112"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113"/>
                                        </p:tgtEl>
                                        <p:attrNameLst>
                                          <p:attrName>style.visibility</p:attrName>
                                        </p:attrNameLst>
                                      </p:cBhvr>
                                      <p:to>
                                        <p:strVal val="visible"/>
                                      </p:to>
                                    </p:set>
                                    <p:animEffect transition="in" filter="fade">
                                      <p:cBhvr>
                                        <p:cTn id="117" dur="1000"/>
                                        <p:tgtEl>
                                          <p:spTgt spid="113"/>
                                        </p:tgtEl>
                                      </p:cBhvr>
                                    </p:animEffect>
                                    <p:anim calcmode="lin" valueType="num">
                                      <p:cBhvr>
                                        <p:cTn id="118" dur="1000" fill="hold"/>
                                        <p:tgtEl>
                                          <p:spTgt spid="113"/>
                                        </p:tgtEl>
                                        <p:attrNameLst>
                                          <p:attrName>ppt_x</p:attrName>
                                        </p:attrNameLst>
                                      </p:cBhvr>
                                      <p:tavLst>
                                        <p:tav tm="0">
                                          <p:val>
                                            <p:strVal val="#ppt_x"/>
                                          </p:val>
                                        </p:tav>
                                        <p:tav tm="100000">
                                          <p:val>
                                            <p:strVal val="#ppt_x"/>
                                          </p:val>
                                        </p:tav>
                                      </p:tavLst>
                                    </p:anim>
                                    <p:anim calcmode="lin" valueType="num">
                                      <p:cBhvr>
                                        <p:cTn id="119"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64" grpId="0"/>
      <p:bldP spid="65" grpId="0"/>
      <p:bldP spid="104" grpId="0" animBg="1"/>
      <p:bldP spid="105" grpId="0" animBg="1"/>
      <p:bldP spid="106" grpId="0" animBg="1"/>
      <p:bldP spid="107" grpId="0" animBg="1"/>
      <p:bldP spid="108" grpId="0" animBg="1"/>
      <p:bldP spid="109" grpId="0"/>
      <p:bldP spid="110" grpId="0"/>
      <p:bldP spid="111" grpId="0"/>
      <p:bldP spid="112" grpId="0"/>
      <p:bldP spid="113" grpId="0"/>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5885" y="604264"/>
            <a:ext cx="9431383" cy="5078313"/>
          </a:xfrm>
          <a:prstGeom prst="rect">
            <a:avLst/>
          </a:prstGeom>
        </p:spPr>
        <p:txBody>
          <a:bodyPr wrap="square">
            <a:spAutoFit/>
          </a:bodyPr>
          <a:lstStyle/>
          <a:p>
            <a:r>
              <a:rPr lang="en-GB" dirty="0">
                <a:solidFill>
                  <a:schemeClr val="accent5">
                    <a:lumMod val="75000"/>
                  </a:schemeClr>
                </a:solidFill>
                <a:latin typeface="Arial" panose="020B0604020202020204" pitchFamily="34" charset="0"/>
                <a:cs typeface="Arial" panose="020B0604020202020204" pitchFamily="34" charset="0"/>
              </a:rPr>
              <a:t>Reunion Island </a:t>
            </a:r>
            <a:r>
              <a:rPr lang="en-GB" dirty="0">
                <a:solidFill>
                  <a:srgbClr val="002060"/>
                </a:solidFill>
                <a:latin typeface="Arial" panose="020B0604020202020204" pitchFamily="34" charset="0"/>
                <a:cs typeface="Arial" panose="020B0604020202020204" pitchFamily="34" charset="0"/>
              </a:rPr>
              <a:t>is quite well developed technologically.  It was labelled </a:t>
            </a:r>
            <a:r>
              <a:rPr lang="en-GB" dirty="0" err="1">
                <a:solidFill>
                  <a:srgbClr val="002060"/>
                </a:solidFill>
                <a:latin typeface="Arial" panose="020B0604020202020204" pitchFamily="34" charset="0"/>
                <a:cs typeface="Arial" panose="020B0604020202020204" pitchFamily="34" charset="0"/>
              </a:rPr>
              <a:t>FrenchTech</a:t>
            </a:r>
            <a:r>
              <a:rPr lang="en-GB" dirty="0">
                <a:solidFill>
                  <a:srgbClr val="002060"/>
                </a:solidFill>
                <a:latin typeface="Arial" panose="020B0604020202020204" pitchFamily="34" charset="0"/>
                <a:cs typeface="Arial" panose="020B0604020202020204" pitchFamily="34" charset="0"/>
              </a:rPr>
              <a:t> in 2016 and its digital ecosystem relies on several incubators (</a:t>
            </a:r>
            <a:r>
              <a:rPr lang="en-GB" dirty="0" err="1">
                <a:solidFill>
                  <a:srgbClr val="002060"/>
                </a:solidFill>
                <a:latin typeface="Arial" panose="020B0604020202020204" pitchFamily="34" charset="0"/>
                <a:cs typeface="Arial" panose="020B0604020202020204" pitchFamily="34" charset="0"/>
              </a:rPr>
              <a:t>Arhimmobilier</a:t>
            </a:r>
            <a:r>
              <a:rPr lang="en-GB" dirty="0">
                <a:solidFill>
                  <a:srgbClr val="002060"/>
                </a:solidFill>
                <a:latin typeface="Arial" panose="020B0604020202020204" pitchFamily="34" charset="0"/>
                <a:cs typeface="Arial" panose="020B0604020202020204" pitchFamily="34" charset="0"/>
              </a:rPr>
              <a:t>, </a:t>
            </a:r>
            <a:r>
              <a:rPr lang="en-GB" dirty="0" smtClean="0">
                <a:solidFill>
                  <a:srgbClr val="002060"/>
                </a:solidFill>
                <a:latin typeface="Arial" panose="020B0604020202020204" pitchFamily="34" charset="0"/>
                <a:cs typeface="Arial" panose="020B0604020202020204" pitchFamily="34" charset="0"/>
              </a:rPr>
              <a:t>2016)</a:t>
            </a:r>
          </a:p>
          <a:p>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chemeClr val="accent5">
                    <a:lumMod val="75000"/>
                  </a:schemeClr>
                </a:solidFill>
                <a:latin typeface="Arial" panose="020B0604020202020204" pitchFamily="34" charset="0"/>
                <a:cs typeface="Arial" panose="020B0604020202020204" pitchFamily="34" charset="0"/>
              </a:rPr>
              <a:t>Mauritius</a:t>
            </a:r>
            <a:r>
              <a:rPr lang="en-GB" dirty="0">
                <a:solidFill>
                  <a:srgbClr val="002060"/>
                </a:solidFill>
                <a:latin typeface="Arial" panose="020B0604020202020204" pitchFamily="34" charset="0"/>
                <a:cs typeface="Arial" panose="020B0604020202020204" pitchFamily="34" charset="0"/>
              </a:rPr>
              <a:t>, positioned as a ICT hub has influenced the use and application of such innovation.  Political and worker movements do have their websites to channel information and decisions but such use is not widespread.  </a:t>
            </a:r>
          </a:p>
          <a:p>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In </a:t>
            </a:r>
            <a:r>
              <a:rPr lang="en-GB" dirty="0">
                <a:solidFill>
                  <a:srgbClr val="002060"/>
                </a:solidFill>
                <a:latin typeface="Arial" panose="020B0604020202020204" pitchFamily="34" charset="0"/>
                <a:cs typeface="Arial" panose="020B0604020202020204" pitchFamily="34" charset="0"/>
              </a:rPr>
              <a:t>the </a:t>
            </a:r>
            <a:r>
              <a:rPr lang="en-GB" dirty="0">
                <a:solidFill>
                  <a:schemeClr val="accent5">
                    <a:lumMod val="75000"/>
                  </a:schemeClr>
                </a:solidFill>
                <a:latin typeface="Arial" panose="020B0604020202020204" pitchFamily="34" charset="0"/>
                <a:cs typeface="Arial" panose="020B0604020202020204" pitchFamily="34" charset="0"/>
              </a:rPr>
              <a:t>Seychelles</a:t>
            </a:r>
            <a:r>
              <a:rPr lang="en-GB" dirty="0">
                <a:solidFill>
                  <a:srgbClr val="002060"/>
                </a:solidFill>
                <a:latin typeface="Arial" panose="020B0604020202020204" pitchFamily="34" charset="0"/>
                <a:cs typeface="Arial" panose="020B0604020202020204" pitchFamily="34" charset="0"/>
              </a:rPr>
              <a:t>, a mild use of ICT as innovative tool to communicate with employees exists but the comprehensive application of such a technique is still in its infancy.  </a:t>
            </a:r>
            <a:endParaRPr lang="en-GB" dirty="0" smtClean="0">
              <a:solidFill>
                <a:srgbClr val="002060"/>
              </a:solidFill>
              <a:latin typeface="Arial" panose="020B0604020202020204" pitchFamily="34" charset="0"/>
              <a:cs typeface="Arial" panose="020B0604020202020204" pitchFamily="34" charset="0"/>
            </a:endParaRPr>
          </a:p>
          <a:p>
            <a:endParaRPr lang="en-GB" dirty="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It </a:t>
            </a:r>
            <a:r>
              <a:rPr lang="en-GB" dirty="0">
                <a:solidFill>
                  <a:srgbClr val="002060"/>
                </a:solidFill>
                <a:latin typeface="Arial" panose="020B0604020202020204" pitchFamily="34" charset="0"/>
                <a:cs typeface="Arial" panose="020B0604020202020204" pitchFamily="34" charset="0"/>
              </a:rPr>
              <a:t>is in this aspect that less financially-endowed nations like </a:t>
            </a:r>
            <a:r>
              <a:rPr lang="en-GB" dirty="0">
                <a:solidFill>
                  <a:schemeClr val="accent5">
                    <a:lumMod val="75000"/>
                  </a:schemeClr>
                </a:solidFill>
                <a:latin typeface="Arial" panose="020B0604020202020204" pitchFamily="34" charset="0"/>
                <a:cs typeface="Arial" panose="020B0604020202020204" pitchFamily="34" charset="0"/>
              </a:rPr>
              <a:t>Madagascar</a:t>
            </a:r>
            <a:r>
              <a:rPr lang="en-GB" dirty="0">
                <a:solidFill>
                  <a:srgbClr val="002060"/>
                </a:solidFill>
                <a:latin typeface="Arial" panose="020B0604020202020204" pitchFamily="34" charset="0"/>
                <a:cs typeface="Arial" panose="020B0604020202020204" pitchFamily="34" charset="0"/>
              </a:rPr>
              <a:t> and </a:t>
            </a:r>
            <a:r>
              <a:rPr lang="en-GB" dirty="0">
                <a:solidFill>
                  <a:schemeClr val="accent5">
                    <a:lumMod val="75000"/>
                  </a:schemeClr>
                </a:solidFill>
                <a:latin typeface="Arial" panose="020B0604020202020204" pitchFamily="34" charset="0"/>
                <a:cs typeface="Arial" panose="020B0604020202020204" pitchFamily="34" charset="0"/>
              </a:rPr>
              <a:t>Comoros</a:t>
            </a:r>
            <a:r>
              <a:rPr lang="en-GB" dirty="0">
                <a:solidFill>
                  <a:srgbClr val="002060"/>
                </a:solidFill>
                <a:latin typeface="Arial" panose="020B0604020202020204" pitchFamily="34" charset="0"/>
                <a:cs typeface="Arial" panose="020B0604020202020204" pitchFamily="34" charset="0"/>
              </a:rPr>
              <a:t> score low.  With weak IT diffusion, trade unions remain more stuck in traditional forms of communication.  </a:t>
            </a:r>
            <a:endParaRPr lang="en-GB" dirty="0" smtClean="0">
              <a:solidFill>
                <a:srgbClr val="002060"/>
              </a:solidFill>
              <a:latin typeface="Arial" panose="020B0604020202020204" pitchFamily="34" charset="0"/>
              <a:cs typeface="Arial" panose="020B0604020202020204" pitchFamily="34" charset="0"/>
            </a:endParaRPr>
          </a:p>
          <a:p>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For </a:t>
            </a:r>
            <a:r>
              <a:rPr lang="en-GB" dirty="0">
                <a:solidFill>
                  <a:srgbClr val="002060"/>
                </a:solidFill>
                <a:latin typeface="Arial" panose="020B0604020202020204" pitchFamily="34" charset="0"/>
                <a:cs typeface="Arial" panose="020B0604020202020204" pitchFamily="34" charset="0"/>
              </a:rPr>
              <a:t>instance, the </a:t>
            </a:r>
            <a:r>
              <a:rPr lang="en-GB" dirty="0">
                <a:solidFill>
                  <a:schemeClr val="accent5">
                    <a:lumMod val="75000"/>
                  </a:schemeClr>
                </a:solidFill>
                <a:latin typeface="Arial" panose="020B0604020202020204" pitchFamily="34" charset="0"/>
                <a:cs typeface="Arial" panose="020B0604020202020204" pitchFamily="34" charset="0"/>
              </a:rPr>
              <a:t>Comoros</a:t>
            </a:r>
            <a:r>
              <a:rPr lang="en-GB" dirty="0">
                <a:solidFill>
                  <a:srgbClr val="002060"/>
                </a:solidFill>
                <a:latin typeface="Arial" panose="020B0604020202020204" pitchFamily="34" charset="0"/>
                <a:cs typeface="Arial" panose="020B0604020202020204" pitchFamily="34" charset="0"/>
              </a:rPr>
              <a:t> used satellite technology to provide internet access to the residents and it looks like a willingness for information technology to be integrated in society. </a:t>
            </a:r>
            <a:r>
              <a:rPr lang="en-GB" dirty="0" smtClean="0">
                <a:solidFill>
                  <a:srgbClr val="002060"/>
                </a:solidFill>
                <a:latin typeface="Arial" panose="020B0604020202020204" pitchFamily="34" charset="0"/>
                <a:cs typeface="Arial" panose="020B0604020202020204" pitchFamily="34" charset="0"/>
              </a:rPr>
              <a:t>Comoros </a:t>
            </a:r>
            <a:r>
              <a:rPr lang="en-GB" dirty="0">
                <a:solidFill>
                  <a:srgbClr val="002060"/>
                </a:solidFill>
                <a:latin typeface="Arial" panose="020B0604020202020204" pitchFamily="34" charset="0"/>
                <a:cs typeface="Arial" panose="020B0604020202020204" pitchFamily="34" charset="0"/>
              </a:rPr>
              <a:t>have now shifted to satellite technology to provide internet access to the </a:t>
            </a:r>
            <a:r>
              <a:rPr lang="en-GB" dirty="0" smtClean="0">
                <a:solidFill>
                  <a:srgbClr val="002060"/>
                </a:solidFill>
                <a:latin typeface="Arial" panose="020B0604020202020204" pitchFamily="34" charset="0"/>
                <a:cs typeface="Arial" panose="020B0604020202020204" pitchFamily="34" charset="0"/>
              </a:rPr>
              <a:t>residents.</a:t>
            </a: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27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3"/>
          <p:cNvSpPr txBox="1"/>
          <p:nvPr/>
        </p:nvSpPr>
        <p:spPr>
          <a:xfrm>
            <a:off x="5678861" y="1903221"/>
            <a:ext cx="2054083" cy="27520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6" name="TextBox 65"/>
          <p:cNvSpPr txBox="1"/>
          <p:nvPr/>
        </p:nvSpPr>
        <p:spPr>
          <a:xfrm>
            <a:off x="4016115" y="1046627"/>
            <a:ext cx="5980567" cy="738664"/>
          </a:xfrm>
          <a:prstGeom prst="rect">
            <a:avLst/>
          </a:prstGeom>
          <a:noFill/>
        </p:spPr>
        <p:txBody>
          <a:bodyPr wrap="square" rtlCol="0">
            <a:spAutoFit/>
          </a:bodyPr>
          <a:lstStyle/>
          <a:p>
            <a:pPr algn="ctr"/>
            <a:r>
              <a:rPr lang="en-GB" sz="2400" b="1" dirty="0" smtClean="0">
                <a:solidFill>
                  <a:schemeClr val="accent5">
                    <a:lumMod val="75000"/>
                  </a:schemeClr>
                </a:solidFill>
                <a:latin typeface="Arial" panose="020B0604020202020204" pitchFamily="34" charset="0"/>
                <a:cs typeface="Arial" panose="020B0604020202020204" pitchFamily="34" charset="0"/>
              </a:rPr>
              <a:t>Employee Protection in public </a:t>
            </a:r>
            <a:r>
              <a:rPr lang="en-GB" sz="2400" b="1" dirty="0">
                <a:solidFill>
                  <a:schemeClr val="accent5">
                    <a:lumMod val="75000"/>
                  </a:schemeClr>
                </a:solidFill>
                <a:latin typeface="Arial" panose="020B0604020202020204" pitchFamily="34" charset="0"/>
                <a:cs typeface="Arial" panose="020B0604020202020204" pitchFamily="34" charset="0"/>
              </a:rPr>
              <a:t>unions</a:t>
            </a:r>
            <a:endParaRPr lang="en-US" sz="2400" dirty="0">
              <a:solidFill>
                <a:schemeClr val="accent5">
                  <a:lumMod val="75000"/>
                </a:schemeClr>
              </a:solidFill>
              <a:latin typeface="Arial" panose="020B0604020202020204" pitchFamily="34" charset="0"/>
              <a:cs typeface="Arial" panose="020B0604020202020204" pitchFamily="34" charset="0"/>
            </a:endParaRPr>
          </a:p>
          <a:p>
            <a:endParaRPr lang="en-US" dirty="0">
              <a:solidFill>
                <a:schemeClr val="accent5">
                  <a:lumMod val="75000"/>
                </a:schemeClr>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773536462"/>
              </p:ext>
            </p:extLst>
          </p:nvPr>
        </p:nvGraphicFramePr>
        <p:xfrm>
          <a:off x="1921868" y="2178423"/>
          <a:ext cx="9568068" cy="3442273"/>
        </p:xfrm>
        <a:graphic>
          <a:graphicData uri="http://schemas.openxmlformats.org/drawingml/2006/table">
            <a:tbl>
              <a:tblPr firstRow="1" firstCol="1" bandRow="1">
                <a:tableStyleId>{5C22544A-7EE6-4342-B048-85BDC9FD1C3A}</a:tableStyleId>
              </a:tblPr>
              <a:tblGrid>
                <a:gridCol w="1594337">
                  <a:extLst>
                    <a:ext uri="{9D8B030D-6E8A-4147-A177-3AD203B41FA5}">
                      <a16:colId xmlns:a16="http://schemas.microsoft.com/office/drawing/2014/main" xmlns="" val="3607258868"/>
                    </a:ext>
                  </a:extLst>
                </a:gridCol>
                <a:gridCol w="1594337">
                  <a:extLst>
                    <a:ext uri="{9D8B030D-6E8A-4147-A177-3AD203B41FA5}">
                      <a16:colId xmlns:a16="http://schemas.microsoft.com/office/drawing/2014/main" xmlns="" val="360394614"/>
                    </a:ext>
                  </a:extLst>
                </a:gridCol>
                <a:gridCol w="1594337">
                  <a:extLst>
                    <a:ext uri="{9D8B030D-6E8A-4147-A177-3AD203B41FA5}">
                      <a16:colId xmlns:a16="http://schemas.microsoft.com/office/drawing/2014/main" xmlns="" val="3188616353"/>
                    </a:ext>
                  </a:extLst>
                </a:gridCol>
                <a:gridCol w="1594337">
                  <a:extLst>
                    <a:ext uri="{9D8B030D-6E8A-4147-A177-3AD203B41FA5}">
                      <a16:colId xmlns:a16="http://schemas.microsoft.com/office/drawing/2014/main" xmlns="" val="3687833493"/>
                    </a:ext>
                  </a:extLst>
                </a:gridCol>
                <a:gridCol w="1595360">
                  <a:extLst>
                    <a:ext uri="{9D8B030D-6E8A-4147-A177-3AD203B41FA5}">
                      <a16:colId xmlns:a16="http://schemas.microsoft.com/office/drawing/2014/main" xmlns="" val="4193531381"/>
                    </a:ext>
                  </a:extLst>
                </a:gridCol>
                <a:gridCol w="1595360">
                  <a:extLst>
                    <a:ext uri="{9D8B030D-6E8A-4147-A177-3AD203B41FA5}">
                      <a16:colId xmlns:a16="http://schemas.microsoft.com/office/drawing/2014/main" xmlns="" val="4172713546"/>
                    </a:ext>
                  </a:extLst>
                </a:gridCol>
              </a:tblGrid>
              <a:tr h="1315398">
                <a:tc>
                  <a:txBody>
                    <a:bodyPr/>
                    <a:lstStyle/>
                    <a:p>
                      <a:pPr algn="just">
                        <a:lnSpc>
                          <a:spcPct val="107000"/>
                        </a:lnSpc>
                        <a:spcAft>
                          <a:spcPts val="0"/>
                        </a:spcAft>
                      </a:pPr>
                      <a:r>
                        <a:rPr lang="en-GB" sz="2000" dirty="0">
                          <a:effectLst/>
                          <a:latin typeface="Arial" panose="020B0604020202020204" pitchFamily="34" charset="0"/>
                          <a:cs typeface="Arial" panose="020B0604020202020204" pitchFamily="34" charset="0"/>
                        </a:rPr>
                        <a:t>Country</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2000" dirty="0">
                          <a:effectLst/>
                          <a:latin typeface="Arial" panose="020B0604020202020204" pitchFamily="34" charset="0"/>
                          <a:cs typeface="Arial" panose="020B0604020202020204" pitchFamily="34" charset="0"/>
                        </a:rPr>
                        <a:t>Employee rights</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a:effectLst/>
                          <a:latin typeface="Arial" panose="020B0604020202020204" pitchFamily="34" charset="0"/>
                          <a:cs typeface="Arial" panose="020B0604020202020204" pitchFamily="34" charset="0"/>
                        </a:rPr>
                        <a:t>Freedom of association</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a:effectLst/>
                          <a:latin typeface="Arial" panose="020B0604020202020204" pitchFamily="34" charset="0"/>
                          <a:cs typeface="Arial" panose="020B0604020202020204" pitchFamily="34" charset="0"/>
                        </a:rPr>
                        <a:t>Pension and retirement schemes</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600" dirty="0">
                          <a:effectLst/>
                          <a:latin typeface="Arial" panose="020B0604020202020204" pitchFamily="34" charset="0"/>
                          <a:cs typeface="Arial" panose="020B0604020202020204" pitchFamily="34" charset="0"/>
                        </a:rPr>
                        <a:t>Ratification of ILO conventions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600" dirty="0">
                          <a:effectLst/>
                          <a:latin typeface="Arial" panose="020B0604020202020204" pitchFamily="34" charset="0"/>
                          <a:cs typeface="Arial" panose="020B0604020202020204" pitchFamily="34" charset="0"/>
                        </a:rPr>
                        <a:t>Employee data protection</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156767663"/>
                  </a:ext>
                </a:extLst>
              </a:tr>
              <a:tr h="425375">
                <a:tc>
                  <a:txBody>
                    <a:bodyPr/>
                    <a:lstStyle/>
                    <a:p>
                      <a:pPr algn="just">
                        <a:lnSpc>
                          <a:spcPct val="107000"/>
                        </a:lnSpc>
                        <a:spcAft>
                          <a:spcPts val="0"/>
                        </a:spcAft>
                      </a:pPr>
                      <a:r>
                        <a:rPr lang="en-GB" sz="1600" i="1" dirty="0" smtClean="0">
                          <a:solidFill>
                            <a:schemeClr val="bg1"/>
                          </a:solidFill>
                          <a:effectLst/>
                          <a:latin typeface="Arial" panose="020B0604020202020204" pitchFamily="34" charset="0"/>
                          <a:cs typeface="Arial" panose="020B0604020202020204" pitchFamily="34" charset="0"/>
                        </a:rPr>
                        <a:t>MAURITIUS</a:t>
                      </a:r>
                      <a:endParaRPr lang="en-US" sz="16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 </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a:solidFill>
                            <a:schemeClr val="accent5">
                              <a:lumMod val="75000"/>
                            </a:schemeClr>
                          </a:solidFill>
                          <a:effectLst/>
                          <a:latin typeface="Arial" panose="020B0604020202020204" pitchFamily="34" charset="0"/>
                          <a:cs typeface="Arial" panose="020B0604020202020204" pitchFamily="34" charset="0"/>
                        </a:rPr>
                        <a:t>Strong</a:t>
                      </a:r>
                      <a:endParaRPr lang="en-US" sz="140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985359308"/>
                  </a:ext>
                </a:extLst>
              </a:tr>
              <a:tr h="425375">
                <a:tc>
                  <a:txBody>
                    <a:bodyPr/>
                    <a:lstStyle/>
                    <a:p>
                      <a:pPr algn="just">
                        <a:lnSpc>
                          <a:spcPct val="107000"/>
                        </a:lnSpc>
                        <a:spcAft>
                          <a:spcPts val="0"/>
                        </a:spcAft>
                      </a:pPr>
                      <a:r>
                        <a:rPr lang="en-GB" sz="1600" i="1" dirty="0" smtClean="0">
                          <a:solidFill>
                            <a:schemeClr val="bg1"/>
                          </a:solidFill>
                          <a:effectLst/>
                          <a:latin typeface="Arial" panose="020B0604020202020204" pitchFamily="34" charset="0"/>
                          <a:cs typeface="Arial" panose="020B0604020202020204" pitchFamily="34" charset="0"/>
                        </a:rPr>
                        <a:t>REUNION</a:t>
                      </a:r>
                      <a:endParaRPr lang="en-US" sz="16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140547397"/>
                  </a:ext>
                </a:extLst>
              </a:tr>
              <a:tr h="425375">
                <a:tc>
                  <a:txBody>
                    <a:bodyPr/>
                    <a:lstStyle/>
                    <a:p>
                      <a:pPr algn="just">
                        <a:lnSpc>
                          <a:spcPct val="107000"/>
                        </a:lnSpc>
                        <a:spcAft>
                          <a:spcPts val="0"/>
                        </a:spcAft>
                      </a:pPr>
                      <a:r>
                        <a:rPr lang="en-GB" sz="1400" i="1" dirty="0" smtClean="0">
                          <a:solidFill>
                            <a:schemeClr val="bg1"/>
                          </a:solidFill>
                          <a:effectLst/>
                          <a:latin typeface="Arial" panose="020B0604020202020204" pitchFamily="34" charset="0"/>
                          <a:cs typeface="Arial" panose="020B0604020202020204" pitchFamily="34" charset="0"/>
                        </a:rPr>
                        <a:t>MADAGASCAR</a:t>
                      </a:r>
                      <a:endParaRPr lang="en-US" sz="14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FF3300"/>
                          </a:solidFill>
                          <a:effectLst/>
                          <a:latin typeface="Arial" panose="020B0604020202020204" pitchFamily="34" charset="0"/>
                          <a:cs typeface="Arial" panose="020B0604020202020204" pitchFamily="34" charset="0"/>
                        </a:rPr>
                        <a:t>Weak</a:t>
                      </a:r>
                      <a:endParaRPr lang="en-US" sz="1400" dirty="0">
                        <a:solidFill>
                          <a:srgbClr val="FF33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FF3300"/>
                          </a:solidFill>
                          <a:effectLst/>
                          <a:latin typeface="Arial" panose="020B0604020202020204" pitchFamily="34" charset="0"/>
                          <a:cs typeface="Arial" panose="020B0604020202020204" pitchFamily="34" charset="0"/>
                        </a:rPr>
                        <a:t>Weak</a:t>
                      </a:r>
                      <a:endParaRPr lang="en-US" sz="1400" dirty="0">
                        <a:solidFill>
                          <a:srgbClr val="FF33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710131239"/>
                  </a:ext>
                </a:extLst>
              </a:tr>
              <a:tr h="425375">
                <a:tc>
                  <a:txBody>
                    <a:bodyPr/>
                    <a:lstStyle/>
                    <a:p>
                      <a:pPr algn="just">
                        <a:lnSpc>
                          <a:spcPct val="107000"/>
                        </a:lnSpc>
                        <a:spcAft>
                          <a:spcPts val="0"/>
                        </a:spcAft>
                      </a:pPr>
                      <a:r>
                        <a:rPr lang="en-GB" sz="1600" i="1" dirty="0" smtClean="0">
                          <a:solidFill>
                            <a:schemeClr val="bg1"/>
                          </a:solidFill>
                          <a:effectLst/>
                          <a:latin typeface="Arial" panose="020B0604020202020204" pitchFamily="34" charset="0"/>
                          <a:cs typeface="Arial" panose="020B0604020202020204" pitchFamily="34" charset="0"/>
                        </a:rPr>
                        <a:t>SEYCHELLES</a:t>
                      </a:r>
                      <a:endParaRPr lang="en-US" sz="16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chemeClr val="accent5">
                              <a:lumMod val="75000"/>
                            </a:schemeClr>
                          </a:solidFill>
                          <a:effectLst/>
                          <a:latin typeface="Arial" panose="020B0604020202020204" pitchFamily="34" charset="0"/>
                          <a:cs typeface="Arial" panose="020B0604020202020204" pitchFamily="34" charset="0"/>
                        </a:rPr>
                        <a:t>Strong</a:t>
                      </a:r>
                      <a:endParaRPr lang="en-US" sz="1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233147770"/>
                  </a:ext>
                </a:extLst>
              </a:tr>
              <a:tr h="425375">
                <a:tc>
                  <a:txBody>
                    <a:bodyPr/>
                    <a:lstStyle/>
                    <a:p>
                      <a:pPr algn="just">
                        <a:lnSpc>
                          <a:spcPct val="107000"/>
                        </a:lnSpc>
                        <a:spcAft>
                          <a:spcPts val="0"/>
                        </a:spcAft>
                      </a:pPr>
                      <a:r>
                        <a:rPr lang="en-GB" sz="1600" i="1" dirty="0" smtClean="0">
                          <a:solidFill>
                            <a:schemeClr val="bg1"/>
                          </a:solidFill>
                          <a:effectLst/>
                          <a:latin typeface="Arial" panose="020B0604020202020204" pitchFamily="34" charset="0"/>
                          <a:cs typeface="Arial" panose="020B0604020202020204" pitchFamily="34" charset="0"/>
                        </a:rPr>
                        <a:t>COMOROS</a:t>
                      </a:r>
                      <a:endParaRPr lang="en-US" sz="16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00B050"/>
                          </a:solidFill>
                          <a:effectLst/>
                          <a:latin typeface="Arial" panose="020B0604020202020204" pitchFamily="34" charset="0"/>
                          <a:cs typeface="Arial" panose="020B0604020202020204" pitchFamily="34" charset="0"/>
                        </a:rPr>
                        <a:t>Moderate</a:t>
                      </a:r>
                      <a:endParaRPr lang="en-US"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FF3300"/>
                          </a:solidFill>
                          <a:effectLst/>
                          <a:latin typeface="Arial" panose="020B0604020202020204" pitchFamily="34" charset="0"/>
                          <a:cs typeface="Arial" panose="020B0604020202020204" pitchFamily="34" charset="0"/>
                        </a:rPr>
                        <a:t>Weak</a:t>
                      </a:r>
                      <a:endParaRPr lang="en-US" sz="1400" dirty="0">
                        <a:solidFill>
                          <a:srgbClr val="FF33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FF3300"/>
                          </a:solidFill>
                          <a:effectLst/>
                          <a:latin typeface="Arial" panose="020B0604020202020204" pitchFamily="34" charset="0"/>
                          <a:cs typeface="Arial" panose="020B0604020202020204" pitchFamily="34" charset="0"/>
                        </a:rPr>
                        <a:t>Weak</a:t>
                      </a:r>
                      <a:endParaRPr lang="en-US" sz="1400" dirty="0">
                        <a:solidFill>
                          <a:srgbClr val="FF33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400" dirty="0">
                          <a:solidFill>
                            <a:srgbClr val="FF3300"/>
                          </a:solidFill>
                          <a:effectLst/>
                          <a:latin typeface="Arial" panose="020B0604020202020204" pitchFamily="34" charset="0"/>
                          <a:cs typeface="Arial" panose="020B0604020202020204" pitchFamily="34" charset="0"/>
                        </a:rPr>
                        <a:t>Weak</a:t>
                      </a:r>
                      <a:endParaRPr lang="en-US" sz="1400" dirty="0">
                        <a:solidFill>
                          <a:srgbClr val="FF33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26705387"/>
                  </a:ext>
                </a:extLst>
              </a:tr>
            </a:tbl>
          </a:graphicData>
        </a:graphic>
      </p:graphicFrame>
    </p:spTree>
    <p:extLst>
      <p:ext uri="{BB962C8B-B14F-4D97-AF65-F5344CB8AC3E}">
        <p14:creationId xmlns:p14="http://schemas.microsoft.com/office/powerpoint/2010/main" val="115069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750" fill="hold"/>
                                        <p:tgtEl>
                                          <p:spTgt spid="2"/>
                                        </p:tgtEl>
                                        <p:attrNameLst>
                                          <p:attrName>ppt_w</p:attrName>
                                        </p:attrNameLst>
                                      </p:cBhvr>
                                      <p:tavLst>
                                        <p:tav tm="0">
                                          <p:val>
                                            <p:fltVal val="0"/>
                                          </p:val>
                                        </p:tav>
                                        <p:tav tm="100000">
                                          <p:val>
                                            <p:strVal val="#ppt_w"/>
                                          </p:val>
                                        </p:tav>
                                      </p:tavLst>
                                    </p:anim>
                                    <p:anim calcmode="lin" valueType="num">
                                      <p:cBhvr>
                                        <p:cTn id="15" dur="750" fill="hold"/>
                                        <p:tgtEl>
                                          <p:spTgt spid="2"/>
                                        </p:tgtEl>
                                        <p:attrNameLst>
                                          <p:attrName>ppt_h</p:attrName>
                                        </p:attrNameLst>
                                      </p:cBhvr>
                                      <p:tavLst>
                                        <p:tav tm="0">
                                          <p:val>
                                            <p:fltVal val="0"/>
                                          </p:val>
                                        </p:tav>
                                        <p:tav tm="100000">
                                          <p:val>
                                            <p:strVal val="#ppt_h"/>
                                          </p:val>
                                        </p:tav>
                                      </p:tavLst>
                                    </p:anim>
                                    <p:animEffect transition="in" filter="fade">
                                      <p:cBhvr>
                                        <p:cTn id="16"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5885" y="604264"/>
            <a:ext cx="9431383" cy="5078313"/>
          </a:xfrm>
          <a:prstGeom prst="rect">
            <a:avLst/>
          </a:prstGeom>
        </p:spPr>
        <p:txBody>
          <a:bodyPr wrap="square">
            <a:spAutoFit/>
          </a:bodyPr>
          <a:lstStyle/>
          <a:p>
            <a:r>
              <a:rPr lang="en-GB" dirty="0" smtClean="0">
                <a:solidFill>
                  <a:srgbClr val="002060"/>
                </a:solidFill>
                <a:latin typeface="Arial" panose="020B0604020202020204" pitchFamily="34" charset="0"/>
                <a:cs typeface="Arial" panose="020B0604020202020204" pitchFamily="34" charset="0"/>
              </a:rPr>
              <a:t>Since </a:t>
            </a:r>
            <a:r>
              <a:rPr lang="en-GB" dirty="0">
                <a:solidFill>
                  <a:srgbClr val="002060"/>
                </a:solidFill>
                <a:latin typeface="Arial" panose="020B0604020202020204" pitchFamily="34" charset="0"/>
                <a:cs typeface="Arial" panose="020B0604020202020204" pitchFamily="34" charset="0"/>
              </a:rPr>
              <a:t>there are public unions in all the states concerned, employee protection is maintained.  In </a:t>
            </a:r>
            <a:r>
              <a:rPr lang="en-GB" dirty="0">
                <a:solidFill>
                  <a:schemeClr val="accent5">
                    <a:lumMod val="75000"/>
                  </a:schemeClr>
                </a:solidFill>
                <a:latin typeface="Arial" panose="020B0604020202020204" pitchFamily="34" charset="0"/>
                <a:cs typeface="Arial" panose="020B0604020202020204" pitchFamily="34" charset="0"/>
              </a:rPr>
              <a:t>Mauritius, Reunion Island and the Seychelles</a:t>
            </a:r>
            <a:r>
              <a:rPr lang="en-GB" dirty="0">
                <a:solidFill>
                  <a:srgbClr val="002060"/>
                </a:solidFill>
                <a:latin typeface="Arial" panose="020B0604020202020204" pitchFamily="34" charset="0"/>
                <a:cs typeface="Arial" panose="020B0604020202020204" pitchFamily="34" charset="0"/>
              </a:rPr>
              <a:t>, employee rights are protection according to the enactment of respective laws as per country concerned. </a:t>
            </a:r>
            <a:endParaRPr lang="en-GB" dirty="0" smtClean="0">
              <a:solidFill>
                <a:srgbClr val="002060"/>
              </a:solidFill>
              <a:latin typeface="Arial" panose="020B0604020202020204" pitchFamily="34" charset="0"/>
              <a:cs typeface="Arial" panose="020B0604020202020204" pitchFamily="34" charset="0"/>
            </a:endParaRPr>
          </a:p>
          <a:p>
            <a:endParaRPr lang="en-GB" dirty="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Most </a:t>
            </a:r>
            <a:r>
              <a:rPr lang="en-GB" dirty="0">
                <a:solidFill>
                  <a:srgbClr val="002060"/>
                </a:solidFill>
                <a:latin typeface="Arial" panose="020B0604020202020204" pitchFamily="34" charset="0"/>
                <a:cs typeface="Arial" panose="020B0604020202020204" pitchFamily="34" charset="0"/>
              </a:rPr>
              <a:t>countries scored </a:t>
            </a:r>
            <a:r>
              <a:rPr lang="en-GB" dirty="0">
                <a:solidFill>
                  <a:schemeClr val="accent5">
                    <a:lumMod val="75000"/>
                  </a:schemeClr>
                </a:solidFill>
                <a:latin typeface="Arial" panose="020B0604020202020204" pitchFamily="34" charset="0"/>
                <a:cs typeface="Arial" panose="020B0604020202020204" pitchFamily="34" charset="0"/>
              </a:rPr>
              <a:t>well </a:t>
            </a:r>
            <a:r>
              <a:rPr lang="en-GB" dirty="0">
                <a:solidFill>
                  <a:srgbClr val="002060"/>
                </a:solidFill>
                <a:latin typeface="Arial" panose="020B0604020202020204" pitchFamily="34" charset="0"/>
                <a:cs typeface="Arial" panose="020B0604020202020204" pitchFamily="34" charset="0"/>
              </a:rPr>
              <a:t>on issues like employee rights, freedom of association and pension schemes but data protection regarding employees ranged between moderate and weak. </a:t>
            </a:r>
            <a:endParaRPr lang="en-GB" dirty="0" smtClean="0">
              <a:solidFill>
                <a:srgbClr val="002060"/>
              </a:solidFill>
              <a:latin typeface="Arial" panose="020B0604020202020204" pitchFamily="34" charset="0"/>
              <a:cs typeface="Arial" panose="020B0604020202020204" pitchFamily="34" charset="0"/>
            </a:endParaRPr>
          </a:p>
          <a:p>
            <a:endParaRPr lang="en-GB" dirty="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Employee </a:t>
            </a:r>
            <a:r>
              <a:rPr lang="en-GB" dirty="0">
                <a:solidFill>
                  <a:srgbClr val="002060"/>
                </a:solidFill>
                <a:latin typeface="Arial" panose="020B0604020202020204" pitchFamily="34" charset="0"/>
                <a:cs typeface="Arial" panose="020B0604020202020204" pitchFamily="34" charset="0"/>
              </a:rPr>
              <a:t>data protection remains average in the scores since legislation has been sparse or not well defined.   </a:t>
            </a:r>
            <a:endParaRPr lang="en-GB" dirty="0" smtClean="0">
              <a:solidFill>
                <a:srgbClr val="002060"/>
              </a:solidFill>
              <a:latin typeface="Arial" panose="020B0604020202020204" pitchFamily="34" charset="0"/>
              <a:cs typeface="Arial" panose="020B0604020202020204" pitchFamily="34" charset="0"/>
            </a:endParaRPr>
          </a:p>
          <a:p>
            <a:endParaRPr lang="en-GB" dirty="0" smtClean="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The </a:t>
            </a:r>
            <a:r>
              <a:rPr lang="en-GB" dirty="0">
                <a:solidFill>
                  <a:srgbClr val="002060"/>
                </a:solidFill>
                <a:latin typeface="Arial" panose="020B0604020202020204" pitchFamily="34" charset="0"/>
                <a:cs typeface="Arial" panose="020B0604020202020204" pitchFamily="34" charset="0"/>
              </a:rPr>
              <a:t>2005 law reform on employment in </a:t>
            </a:r>
            <a:r>
              <a:rPr lang="en-GB" dirty="0">
                <a:solidFill>
                  <a:schemeClr val="accent5">
                    <a:lumMod val="75000"/>
                  </a:schemeClr>
                </a:solidFill>
                <a:latin typeface="Arial" panose="020B0604020202020204" pitchFamily="34" charset="0"/>
                <a:cs typeface="Arial" panose="020B0604020202020204" pitchFamily="34" charset="0"/>
              </a:rPr>
              <a:t>Madagascar</a:t>
            </a:r>
            <a:r>
              <a:rPr lang="en-GB" dirty="0">
                <a:solidFill>
                  <a:srgbClr val="002060"/>
                </a:solidFill>
                <a:latin typeface="Arial" panose="020B0604020202020204" pitchFamily="34" charset="0"/>
                <a:cs typeface="Arial" panose="020B0604020202020204" pitchFamily="34" charset="0"/>
              </a:rPr>
              <a:t> stipulates a high level of employee protection regarding wages, wage settlement, employee protection, etc. and this proves that there is room for progress in that country (Code du Travail, 2005). </a:t>
            </a:r>
            <a:endParaRPr lang="en-GB" dirty="0" smtClean="0">
              <a:solidFill>
                <a:srgbClr val="002060"/>
              </a:solidFill>
              <a:latin typeface="Arial" panose="020B0604020202020204" pitchFamily="34" charset="0"/>
              <a:cs typeface="Arial" panose="020B0604020202020204" pitchFamily="34" charset="0"/>
            </a:endParaRPr>
          </a:p>
          <a:p>
            <a:endParaRPr lang="en-GB" dirty="0">
              <a:solidFill>
                <a:schemeClr val="accent5">
                  <a:lumMod val="75000"/>
                </a:schemeClr>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The </a:t>
            </a:r>
            <a:r>
              <a:rPr lang="en-GB" dirty="0">
                <a:solidFill>
                  <a:srgbClr val="002060"/>
                </a:solidFill>
                <a:latin typeface="Arial" panose="020B0604020202020204" pitchFamily="34" charset="0"/>
                <a:cs typeface="Arial" panose="020B0604020202020204" pitchFamily="34" charset="0"/>
              </a:rPr>
              <a:t>same applies to the </a:t>
            </a:r>
            <a:r>
              <a:rPr lang="en-GB" dirty="0">
                <a:solidFill>
                  <a:schemeClr val="accent5">
                    <a:lumMod val="75000"/>
                  </a:schemeClr>
                </a:solidFill>
                <a:latin typeface="Arial" panose="020B0604020202020204" pitchFamily="34" charset="0"/>
                <a:cs typeface="Arial" panose="020B0604020202020204" pitchFamily="34" charset="0"/>
              </a:rPr>
              <a:t>Comoros</a:t>
            </a:r>
            <a:r>
              <a:rPr lang="en-GB" dirty="0">
                <a:solidFill>
                  <a:srgbClr val="002060"/>
                </a:solidFill>
                <a:latin typeface="Arial" panose="020B0604020202020204" pitchFamily="34" charset="0"/>
                <a:cs typeface="Arial" panose="020B0604020202020204" pitchFamily="34" charset="0"/>
              </a:rPr>
              <a:t> where the right to strike is recognised (Art.227) and conciliation terms are jointly agreed by employee unions and the works inspectorate (Art.219, Afrique.com, 2016)</a:t>
            </a: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846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1000"/>
                                        <p:tgtEl>
                                          <p:spTgt spid="2">
                                            <p:txEl>
                                              <p:pRg st="8" end="8"/>
                                            </p:txEl>
                                          </p:spTgt>
                                        </p:tgtEl>
                                      </p:cBhvr>
                                    </p:animEffect>
                                    <p:anim calcmode="lin" valueType="num">
                                      <p:cBhvr>
                                        <p:cTn id="4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3"/>
          <p:cNvSpPr txBox="1"/>
          <p:nvPr/>
        </p:nvSpPr>
        <p:spPr>
          <a:xfrm>
            <a:off x="5678861" y="1903221"/>
            <a:ext cx="2054083" cy="27520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6" name="TextBox 65"/>
          <p:cNvSpPr txBox="1"/>
          <p:nvPr/>
        </p:nvSpPr>
        <p:spPr>
          <a:xfrm>
            <a:off x="4016115" y="1046627"/>
            <a:ext cx="5980567" cy="738664"/>
          </a:xfrm>
          <a:prstGeom prst="rect">
            <a:avLst/>
          </a:prstGeom>
          <a:noFill/>
        </p:spPr>
        <p:txBody>
          <a:bodyPr wrap="square" rtlCol="0">
            <a:spAutoFit/>
          </a:bodyPr>
          <a:lstStyle/>
          <a:p>
            <a:pPr algn="ctr"/>
            <a:r>
              <a:rPr lang="en-GB" sz="2400" b="1" dirty="0" smtClean="0">
                <a:solidFill>
                  <a:schemeClr val="accent5">
                    <a:lumMod val="75000"/>
                  </a:schemeClr>
                </a:solidFill>
                <a:latin typeface="Arial" panose="020B0604020202020204" pitchFamily="34" charset="0"/>
                <a:cs typeface="Arial" panose="020B0604020202020204" pitchFamily="34" charset="0"/>
              </a:rPr>
              <a:t>Employee Engagement in public </a:t>
            </a:r>
            <a:r>
              <a:rPr lang="en-GB" sz="2400" b="1" dirty="0">
                <a:solidFill>
                  <a:schemeClr val="accent5">
                    <a:lumMod val="75000"/>
                  </a:schemeClr>
                </a:solidFill>
                <a:latin typeface="Arial" panose="020B0604020202020204" pitchFamily="34" charset="0"/>
                <a:cs typeface="Arial" panose="020B0604020202020204" pitchFamily="34" charset="0"/>
              </a:rPr>
              <a:t>unions</a:t>
            </a:r>
            <a:endParaRPr lang="en-US" sz="2400" dirty="0">
              <a:solidFill>
                <a:schemeClr val="accent5">
                  <a:lumMod val="75000"/>
                </a:schemeClr>
              </a:solidFill>
              <a:latin typeface="Arial" panose="020B0604020202020204" pitchFamily="34" charset="0"/>
              <a:cs typeface="Arial" panose="020B0604020202020204" pitchFamily="34" charset="0"/>
            </a:endParaRPr>
          </a:p>
          <a:p>
            <a:endParaRPr lang="en-US" dirty="0">
              <a:solidFill>
                <a:schemeClr val="accent5">
                  <a:lumMod val="7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63757199"/>
              </p:ext>
            </p:extLst>
          </p:nvPr>
        </p:nvGraphicFramePr>
        <p:xfrm>
          <a:off x="1484313" y="2398644"/>
          <a:ext cx="10018712" cy="3225556"/>
        </p:xfrm>
        <a:graphic>
          <a:graphicData uri="http://schemas.openxmlformats.org/drawingml/2006/table">
            <a:tbl>
              <a:tblPr firstRow="1" firstCol="1" bandRow="1">
                <a:tableStyleId>{5C22544A-7EE6-4342-B048-85BDC9FD1C3A}</a:tableStyleId>
              </a:tblPr>
              <a:tblGrid>
                <a:gridCol w="2504678">
                  <a:extLst>
                    <a:ext uri="{9D8B030D-6E8A-4147-A177-3AD203B41FA5}">
                      <a16:colId xmlns:a16="http://schemas.microsoft.com/office/drawing/2014/main" xmlns="" val="1833269042"/>
                    </a:ext>
                  </a:extLst>
                </a:gridCol>
                <a:gridCol w="2504678">
                  <a:extLst>
                    <a:ext uri="{9D8B030D-6E8A-4147-A177-3AD203B41FA5}">
                      <a16:colId xmlns:a16="http://schemas.microsoft.com/office/drawing/2014/main" xmlns="" val="3704469694"/>
                    </a:ext>
                  </a:extLst>
                </a:gridCol>
                <a:gridCol w="2504678">
                  <a:extLst>
                    <a:ext uri="{9D8B030D-6E8A-4147-A177-3AD203B41FA5}">
                      <a16:colId xmlns:a16="http://schemas.microsoft.com/office/drawing/2014/main" xmlns="" val="4272443434"/>
                    </a:ext>
                  </a:extLst>
                </a:gridCol>
                <a:gridCol w="2504678">
                  <a:extLst>
                    <a:ext uri="{9D8B030D-6E8A-4147-A177-3AD203B41FA5}">
                      <a16:colId xmlns:a16="http://schemas.microsoft.com/office/drawing/2014/main" xmlns="" val="701295151"/>
                    </a:ext>
                  </a:extLst>
                </a:gridCol>
              </a:tblGrid>
              <a:tr h="846638">
                <a:tc>
                  <a:txBody>
                    <a:bodyPr/>
                    <a:lstStyle/>
                    <a:p>
                      <a:pPr algn="just">
                        <a:lnSpc>
                          <a:spcPct val="107000"/>
                        </a:lnSpc>
                        <a:spcAft>
                          <a:spcPts val="0"/>
                        </a:spcAft>
                      </a:pPr>
                      <a:r>
                        <a:rPr lang="en-GB" sz="2400" dirty="0">
                          <a:effectLst/>
                        </a:rPr>
                        <a:t>Country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2400" dirty="0">
                          <a:effectLst/>
                        </a:rPr>
                        <a:t>Engagement at union board level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2400" dirty="0">
                          <a:effectLst/>
                        </a:rPr>
                        <a:t>Democratisation of public institutions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2400" dirty="0">
                          <a:effectLst/>
                        </a:rPr>
                        <a:t>Female participation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98228214"/>
                  </a:ext>
                </a:extLst>
              </a:tr>
              <a:tr h="413768">
                <a:tc>
                  <a:txBody>
                    <a:bodyPr/>
                    <a:lstStyle/>
                    <a:p>
                      <a:pPr algn="just">
                        <a:lnSpc>
                          <a:spcPct val="107000"/>
                        </a:lnSpc>
                        <a:spcAft>
                          <a:spcPts val="0"/>
                        </a:spcAft>
                      </a:pPr>
                      <a:r>
                        <a:rPr lang="en-GB" sz="2400" i="1" dirty="0" smtClean="0">
                          <a:effectLst/>
                        </a:rPr>
                        <a:t>MAURITIUS</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FF0000"/>
                          </a:solidFill>
                          <a:effectLst/>
                        </a:rPr>
                        <a:t>weak</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2060"/>
                          </a:solidFill>
                          <a:effectLst/>
                        </a:rPr>
                        <a:t>strong</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41649883"/>
                  </a:ext>
                </a:extLst>
              </a:tr>
              <a:tr h="413768">
                <a:tc>
                  <a:txBody>
                    <a:bodyPr/>
                    <a:lstStyle/>
                    <a:p>
                      <a:pPr algn="just">
                        <a:lnSpc>
                          <a:spcPct val="107000"/>
                        </a:lnSpc>
                        <a:spcAft>
                          <a:spcPts val="0"/>
                        </a:spcAft>
                      </a:pPr>
                      <a:r>
                        <a:rPr lang="en-GB" sz="2400" i="1" dirty="0" smtClean="0">
                          <a:effectLst/>
                        </a:rPr>
                        <a:t>REUNION</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2060"/>
                          </a:solidFill>
                          <a:effectLst/>
                        </a:rPr>
                        <a:t>strong</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72847782"/>
                  </a:ext>
                </a:extLst>
              </a:tr>
              <a:tr h="413768">
                <a:tc>
                  <a:txBody>
                    <a:bodyPr/>
                    <a:lstStyle/>
                    <a:p>
                      <a:pPr algn="just">
                        <a:lnSpc>
                          <a:spcPct val="107000"/>
                        </a:lnSpc>
                        <a:spcAft>
                          <a:spcPts val="0"/>
                        </a:spcAft>
                      </a:pPr>
                      <a:r>
                        <a:rPr lang="en-GB" sz="2400" i="1" dirty="0" smtClean="0">
                          <a:effectLst/>
                        </a:rPr>
                        <a:t>MADAGASCAR</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FF0000"/>
                          </a:solidFill>
                          <a:effectLst/>
                        </a:rPr>
                        <a:t>weak</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64511749"/>
                  </a:ext>
                </a:extLst>
              </a:tr>
              <a:tr h="413768">
                <a:tc>
                  <a:txBody>
                    <a:bodyPr/>
                    <a:lstStyle/>
                    <a:p>
                      <a:pPr algn="just">
                        <a:lnSpc>
                          <a:spcPct val="107000"/>
                        </a:lnSpc>
                        <a:spcAft>
                          <a:spcPts val="0"/>
                        </a:spcAft>
                      </a:pPr>
                      <a:r>
                        <a:rPr lang="en-GB" sz="2400" i="1" dirty="0" smtClean="0">
                          <a:effectLst/>
                        </a:rPr>
                        <a:t>SEYCHELLES</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FF0000"/>
                          </a:solidFill>
                          <a:effectLst/>
                        </a:rPr>
                        <a:t>weak</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2060"/>
                          </a:solidFill>
                          <a:effectLst/>
                        </a:rPr>
                        <a:t>strong</a:t>
                      </a:r>
                      <a:endParaRPr lang="en-US"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877782903"/>
                  </a:ext>
                </a:extLst>
              </a:tr>
              <a:tr h="413768">
                <a:tc>
                  <a:txBody>
                    <a:bodyPr/>
                    <a:lstStyle/>
                    <a:p>
                      <a:pPr algn="just">
                        <a:lnSpc>
                          <a:spcPct val="107000"/>
                        </a:lnSpc>
                        <a:spcAft>
                          <a:spcPts val="0"/>
                        </a:spcAft>
                      </a:pPr>
                      <a:r>
                        <a:rPr lang="en-GB" sz="2400" i="1" dirty="0" smtClean="0">
                          <a:effectLst/>
                        </a:rPr>
                        <a:t>COMOROS</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00B050"/>
                          </a:solidFill>
                          <a:effectLst/>
                        </a:rPr>
                        <a:t>moderate</a:t>
                      </a:r>
                      <a:endParaRPr lang="en-US"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solidFill>
                            <a:srgbClr val="FF0000"/>
                          </a:solidFill>
                          <a:effectLst/>
                        </a:rPr>
                        <a:t>weak</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981873444"/>
                  </a:ext>
                </a:extLst>
              </a:tr>
            </a:tbl>
          </a:graphicData>
        </a:graphic>
      </p:graphicFrame>
    </p:spTree>
    <p:extLst>
      <p:ext uri="{BB962C8B-B14F-4D97-AF65-F5344CB8AC3E}">
        <p14:creationId xmlns:p14="http://schemas.microsoft.com/office/powerpoint/2010/main" val="342314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5885" y="604264"/>
            <a:ext cx="9431383" cy="2862322"/>
          </a:xfrm>
          <a:prstGeom prst="rect">
            <a:avLst/>
          </a:prstGeom>
        </p:spPr>
        <p:txBody>
          <a:bodyPr wrap="square">
            <a:spAutoFit/>
          </a:bodyPr>
          <a:lstStyle/>
          <a:p>
            <a:pPr algn="just"/>
            <a:r>
              <a:rPr lang="en-GB" dirty="0">
                <a:solidFill>
                  <a:srgbClr val="002060"/>
                </a:solidFill>
                <a:latin typeface="Arial" panose="020B0604020202020204" pitchFamily="34" charset="0"/>
                <a:cs typeface="Arial" panose="020B0604020202020204" pitchFamily="34" charset="0"/>
              </a:rPr>
              <a:t>It might be correct to say that employees show high level of solidarity when it comes to engage themselves for a common cause in union activities.  </a:t>
            </a:r>
            <a:endParaRPr lang="en-GB" dirty="0" smtClean="0">
              <a:solidFill>
                <a:srgbClr val="002060"/>
              </a:solidFill>
              <a:latin typeface="Arial" panose="020B0604020202020204" pitchFamily="34" charset="0"/>
              <a:cs typeface="Arial" panose="020B0604020202020204" pitchFamily="34" charset="0"/>
            </a:endParaRPr>
          </a:p>
          <a:p>
            <a:pPr algn="just"/>
            <a:endParaRPr lang="en-GB" dirty="0">
              <a:solidFill>
                <a:srgbClr val="002060"/>
              </a:solidFill>
              <a:latin typeface="Arial" panose="020B0604020202020204" pitchFamily="34" charset="0"/>
              <a:cs typeface="Arial" panose="020B0604020202020204" pitchFamily="34" charset="0"/>
            </a:endParaRPr>
          </a:p>
          <a:p>
            <a:pPr algn="just"/>
            <a:r>
              <a:rPr lang="en-GB" dirty="0" smtClean="0">
                <a:solidFill>
                  <a:srgbClr val="002060"/>
                </a:solidFill>
                <a:latin typeface="Arial" panose="020B0604020202020204" pitchFamily="34" charset="0"/>
                <a:cs typeface="Arial" panose="020B0604020202020204" pitchFamily="34" charset="0"/>
              </a:rPr>
              <a:t>Public </a:t>
            </a:r>
            <a:r>
              <a:rPr lang="en-GB" dirty="0">
                <a:solidFill>
                  <a:srgbClr val="002060"/>
                </a:solidFill>
                <a:latin typeface="Arial" panose="020B0604020202020204" pitchFamily="34" charset="0"/>
                <a:cs typeface="Arial" panose="020B0604020202020204" pitchFamily="34" charset="0"/>
              </a:rPr>
              <a:t>institutions are strongly rated in the developed economies of the Indian Ocean namely </a:t>
            </a:r>
            <a:r>
              <a:rPr lang="en-GB" b="1" dirty="0">
                <a:solidFill>
                  <a:schemeClr val="accent5">
                    <a:lumMod val="75000"/>
                  </a:schemeClr>
                </a:solidFill>
                <a:latin typeface="Arial" panose="020B0604020202020204" pitchFamily="34" charset="0"/>
                <a:cs typeface="Arial" panose="020B0604020202020204" pitchFamily="34" charset="0"/>
              </a:rPr>
              <a:t>Mauritius, Reunion and the Seychelles </a:t>
            </a:r>
            <a:r>
              <a:rPr lang="en-GB" dirty="0">
                <a:solidFill>
                  <a:srgbClr val="002060"/>
                </a:solidFill>
                <a:latin typeface="Arial" panose="020B0604020202020204" pitchFamily="34" charset="0"/>
                <a:cs typeface="Arial" panose="020B0604020202020204" pitchFamily="34" charset="0"/>
              </a:rPr>
              <a:t>and they are moderate in the </a:t>
            </a:r>
            <a:r>
              <a:rPr lang="en-GB" b="1" dirty="0">
                <a:solidFill>
                  <a:schemeClr val="accent5">
                    <a:lumMod val="75000"/>
                  </a:schemeClr>
                </a:solidFill>
                <a:latin typeface="Arial" panose="020B0604020202020204" pitchFamily="34" charset="0"/>
                <a:cs typeface="Arial" panose="020B0604020202020204" pitchFamily="34" charset="0"/>
              </a:rPr>
              <a:t>Comoros and Madagascar</a:t>
            </a:r>
            <a:r>
              <a:rPr lang="en-GB" dirty="0">
                <a:solidFill>
                  <a:schemeClr val="accent5">
                    <a:lumMod val="75000"/>
                  </a:schemeClr>
                </a:solidFill>
                <a:latin typeface="Arial" panose="020B0604020202020204" pitchFamily="34" charset="0"/>
                <a:cs typeface="Arial" panose="020B0604020202020204" pitchFamily="34" charset="0"/>
              </a:rPr>
              <a:t> </a:t>
            </a:r>
            <a:r>
              <a:rPr lang="en-GB" dirty="0">
                <a:solidFill>
                  <a:srgbClr val="002060"/>
                </a:solidFill>
                <a:latin typeface="Arial" panose="020B0604020202020204" pitchFamily="34" charset="0"/>
                <a:cs typeface="Arial" panose="020B0604020202020204" pitchFamily="34" charset="0"/>
              </a:rPr>
              <a:t>because of some recent political upturns. </a:t>
            </a:r>
            <a:endParaRPr lang="en-GB" dirty="0" smtClean="0">
              <a:solidFill>
                <a:srgbClr val="002060"/>
              </a:solidFill>
              <a:latin typeface="Arial" panose="020B0604020202020204" pitchFamily="34" charset="0"/>
              <a:cs typeface="Arial" panose="020B0604020202020204" pitchFamily="34" charset="0"/>
            </a:endParaRPr>
          </a:p>
          <a:p>
            <a:pPr algn="just"/>
            <a:endParaRPr lang="en-US" dirty="0">
              <a:solidFill>
                <a:srgbClr val="002060"/>
              </a:solidFill>
              <a:latin typeface="Arial" panose="020B0604020202020204" pitchFamily="34" charset="0"/>
              <a:cs typeface="Arial" panose="020B0604020202020204" pitchFamily="34" charset="0"/>
            </a:endParaRPr>
          </a:p>
          <a:p>
            <a:pPr algn="just"/>
            <a:r>
              <a:rPr lang="en-GB" dirty="0">
                <a:solidFill>
                  <a:srgbClr val="002060"/>
                </a:solidFill>
                <a:latin typeface="Arial" panose="020B0604020202020204" pitchFamily="34" charset="0"/>
                <a:cs typeface="Arial" panose="020B0604020202020204" pitchFamily="34" charset="0"/>
              </a:rPr>
              <a:t>Female participation has been included as an element of the checklist concerning employee engagement.  The empowerment of women is encouraged nationally in all the island states of the Indian Ocean but their engagement in union activities is still marginal. </a:t>
            </a:r>
            <a:endParaRPr lang="en-US" dirty="0">
              <a:solidFill>
                <a:srgbClr val="002060"/>
              </a:solidFill>
              <a:latin typeface="Arial" panose="020B0604020202020204" pitchFamily="34" charset="0"/>
              <a:cs typeface="Arial" panose="020B0604020202020204" pitchFamily="34" charset="0"/>
            </a:endParaRPr>
          </a:p>
        </p:txBody>
      </p:sp>
      <p:sp>
        <p:nvSpPr>
          <p:cNvPr id="3" name="Rectangle 2"/>
          <p:cNvSpPr/>
          <p:nvPr/>
        </p:nvSpPr>
        <p:spPr>
          <a:xfrm>
            <a:off x="1449977" y="4180110"/>
            <a:ext cx="1998617" cy="313509"/>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Bargaining Power</a:t>
            </a:r>
            <a:endParaRPr lang="en-US" b="1" dirty="0"/>
          </a:p>
        </p:txBody>
      </p:sp>
      <p:sp>
        <p:nvSpPr>
          <p:cNvPr id="7" name="Rectangle 6"/>
          <p:cNvSpPr/>
          <p:nvPr/>
        </p:nvSpPr>
        <p:spPr>
          <a:xfrm>
            <a:off x="3577045" y="3679657"/>
            <a:ext cx="1428206" cy="31350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MAURITIUS</a:t>
            </a:r>
            <a:endParaRPr lang="en-US" dirty="0"/>
          </a:p>
        </p:txBody>
      </p:sp>
      <p:sp>
        <p:nvSpPr>
          <p:cNvPr id="8" name="Rectangle 7"/>
          <p:cNvSpPr/>
          <p:nvPr/>
        </p:nvSpPr>
        <p:spPr>
          <a:xfrm>
            <a:off x="5153296" y="3679657"/>
            <a:ext cx="1354184" cy="31350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REUNION</a:t>
            </a:r>
            <a:endParaRPr lang="en-US" dirty="0"/>
          </a:p>
        </p:txBody>
      </p:sp>
      <p:sp>
        <p:nvSpPr>
          <p:cNvPr id="9" name="Rectangle 8"/>
          <p:cNvSpPr/>
          <p:nvPr/>
        </p:nvSpPr>
        <p:spPr>
          <a:xfrm>
            <a:off x="1449976" y="4659086"/>
            <a:ext cx="1998617" cy="31350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Innovation</a:t>
            </a:r>
            <a:endParaRPr lang="en-US" b="1" dirty="0"/>
          </a:p>
        </p:txBody>
      </p:sp>
      <p:sp>
        <p:nvSpPr>
          <p:cNvPr id="10" name="Rectangle 9"/>
          <p:cNvSpPr/>
          <p:nvPr/>
        </p:nvSpPr>
        <p:spPr>
          <a:xfrm>
            <a:off x="6655525" y="3679657"/>
            <a:ext cx="1510937" cy="31350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SEYCHELLES</a:t>
            </a:r>
            <a:endParaRPr lang="en-US" dirty="0"/>
          </a:p>
        </p:txBody>
      </p:sp>
      <p:sp>
        <p:nvSpPr>
          <p:cNvPr id="11" name="Rectangle 10"/>
          <p:cNvSpPr/>
          <p:nvPr/>
        </p:nvSpPr>
        <p:spPr>
          <a:xfrm>
            <a:off x="8314507" y="3679657"/>
            <a:ext cx="1510937" cy="313509"/>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MADAGASCAR</a:t>
            </a:r>
            <a:endParaRPr lang="en-US" sz="1600" dirty="0"/>
          </a:p>
        </p:txBody>
      </p:sp>
      <p:sp>
        <p:nvSpPr>
          <p:cNvPr id="13" name="Rectangle 12"/>
          <p:cNvSpPr/>
          <p:nvPr/>
        </p:nvSpPr>
        <p:spPr>
          <a:xfrm>
            <a:off x="9973490" y="3679657"/>
            <a:ext cx="1260568" cy="313509"/>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COMOROS</a:t>
            </a:r>
            <a:endParaRPr lang="en-US" sz="1600" dirty="0"/>
          </a:p>
        </p:txBody>
      </p:sp>
      <p:sp>
        <p:nvSpPr>
          <p:cNvPr id="14" name="Rectangle 13"/>
          <p:cNvSpPr/>
          <p:nvPr/>
        </p:nvSpPr>
        <p:spPr>
          <a:xfrm>
            <a:off x="3577045" y="4180109"/>
            <a:ext cx="7657013" cy="313509"/>
          </a:xfrm>
          <a:prstGeom prst="rect">
            <a:avLst/>
          </a:prstGeom>
          <a:gradFill>
            <a:gsLst>
              <a:gs pos="0">
                <a:schemeClr val="accent4">
                  <a:lumMod val="75000"/>
                </a:schemeClr>
              </a:gs>
              <a:gs pos="0">
                <a:schemeClr val="accent1">
                  <a:lumMod val="45000"/>
                  <a:lumOff val="55000"/>
                </a:schemeClr>
              </a:gs>
              <a:gs pos="100000">
                <a:schemeClr val="accent1">
                  <a:lumMod val="45000"/>
                  <a:lumOff val="55000"/>
                </a:schemeClr>
              </a:gs>
              <a:gs pos="97000">
                <a:schemeClr val="accent3">
                  <a:lumMod val="75000"/>
                </a:schemeClr>
              </a:gs>
            </a:gsLst>
            <a:lin ang="6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0000"/>
                </a:solidFill>
              </a:rPr>
              <a:t>Average                                                                         Fairly strong</a:t>
            </a:r>
            <a:endParaRPr lang="en-US" dirty="0">
              <a:solidFill>
                <a:srgbClr val="FF0000"/>
              </a:solidFill>
            </a:endParaRPr>
          </a:p>
        </p:txBody>
      </p:sp>
      <p:sp>
        <p:nvSpPr>
          <p:cNvPr id="15" name="Rectangle 14"/>
          <p:cNvSpPr/>
          <p:nvPr/>
        </p:nvSpPr>
        <p:spPr>
          <a:xfrm>
            <a:off x="3577044" y="4659085"/>
            <a:ext cx="7657013" cy="313509"/>
          </a:xfrm>
          <a:prstGeom prst="rect">
            <a:avLst/>
          </a:prstGeom>
          <a:gradFill>
            <a:gsLst>
              <a:gs pos="0">
                <a:srgbClr val="FFFF00"/>
              </a:gs>
              <a:gs pos="0">
                <a:schemeClr val="accent1">
                  <a:lumMod val="45000"/>
                  <a:lumOff val="55000"/>
                </a:schemeClr>
              </a:gs>
              <a:gs pos="100000">
                <a:schemeClr val="accent1">
                  <a:lumMod val="45000"/>
                  <a:lumOff val="55000"/>
                </a:schemeClr>
              </a:gs>
              <a:gs pos="97000">
                <a:srgbClr val="C00000"/>
              </a:gs>
            </a:gsLst>
            <a:lin ang="6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bg1"/>
                </a:solidFill>
              </a:rPr>
              <a:t>Strong</a:t>
            </a:r>
            <a:r>
              <a:rPr lang="en-GB" dirty="0" smtClean="0">
                <a:solidFill>
                  <a:srgbClr val="FF0000"/>
                </a:solidFill>
              </a:rPr>
              <a:t>                                                                         Moderate</a:t>
            </a:r>
            <a:endParaRPr lang="en-US" dirty="0">
              <a:solidFill>
                <a:srgbClr val="FF0000"/>
              </a:solidFill>
            </a:endParaRPr>
          </a:p>
        </p:txBody>
      </p:sp>
      <p:sp>
        <p:nvSpPr>
          <p:cNvPr id="16" name="Rectangle 15"/>
          <p:cNvSpPr/>
          <p:nvPr/>
        </p:nvSpPr>
        <p:spPr>
          <a:xfrm>
            <a:off x="1449975" y="5110438"/>
            <a:ext cx="1998617" cy="3135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Employee Protection</a:t>
            </a:r>
            <a:endParaRPr lang="en-US" sz="1400" b="1" dirty="0"/>
          </a:p>
        </p:txBody>
      </p:sp>
      <p:sp>
        <p:nvSpPr>
          <p:cNvPr id="17" name="Rectangle 16"/>
          <p:cNvSpPr/>
          <p:nvPr/>
        </p:nvSpPr>
        <p:spPr>
          <a:xfrm>
            <a:off x="1449974" y="5616425"/>
            <a:ext cx="1998617" cy="31350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Employee Engagement</a:t>
            </a:r>
            <a:endParaRPr lang="en-US" sz="1400" b="1" dirty="0"/>
          </a:p>
        </p:txBody>
      </p:sp>
      <p:sp>
        <p:nvSpPr>
          <p:cNvPr id="18" name="Rectangle 17"/>
          <p:cNvSpPr/>
          <p:nvPr/>
        </p:nvSpPr>
        <p:spPr>
          <a:xfrm>
            <a:off x="3577043" y="5110437"/>
            <a:ext cx="7657013" cy="313509"/>
          </a:xfrm>
          <a:prstGeom prst="rect">
            <a:avLst/>
          </a:prstGeom>
          <a:gradFill>
            <a:gsLst>
              <a:gs pos="0">
                <a:srgbClr val="FFFF00"/>
              </a:gs>
              <a:gs pos="0">
                <a:schemeClr val="accent1">
                  <a:lumMod val="45000"/>
                  <a:lumOff val="55000"/>
                </a:schemeClr>
              </a:gs>
              <a:gs pos="100000">
                <a:schemeClr val="accent1">
                  <a:lumMod val="45000"/>
                  <a:lumOff val="55000"/>
                </a:schemeClr>
              </a:gs>
              <a:gs pos="97000">
                <a:schemeClr val="accent2">
                  <a:lumMod val="75000"/>
                </a:schemeClr>
              </a:gs>
            </a:gsLst>
            <a:lin ang="6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0000"/>
                </a:solidFill>
              </a:rPr>
              <a:t>Strong                                    Moderate</a:t>
            </a:r>
            <a:endParaRPr lang="en-US" dirty="0">
              <a:solidFill>
                <a:srgbClr val="FF0000"/>
              </a:solidFill>
            </a:endParaRPr>
          </a:p>
        </p:txBody>
      </p:sp>
      <p:sp>
        <p:nvSpPr>
          <p:cNvPr id="19" name="Rectangle 18"/>
          <p:cNvSpPr/>
          <p:nvPr/>
        </p:nvSpPr>
        <p:spPr>
          <a:xfrm>
            <a:off x="3577042" y="5589413"/>
            <a:ext cx="7657013" cy="313509"/>
          </a:xfrm>
          <a:prstGeom prst="rect">
            <a:avLst/>
          </a:prstGeom>
          <a:gradFill>
            <a:gsLst>
              <a:gs pos="0">
                <a:srgbClr val="FFFF00"/>
              </a:gs>
              <a:gs pos="21000">
                <a:schemeClr val="accent1">
                  <a:lumMod val="45000"/>
                  <a:lumOff val="55000"/>
                </a:schemeClr>
              </a:gs>
              <a:gs pos="100000">
                <a:schemeClr val="accent1">
                  <a:lumMod val="45000"/>
                  <a:lumOff val="55000"/>
                </a:schemeClr>
              </a:gs>
              <a:gs pos="97000">
                <a:srgbClr val="00B050"/>
              </a:gs>
            </a:gsLst>
            <a:lin ang="6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0000"/>
                </a:solidFill>
              </a:rPr>
              <a:t>Moderate in General</a:t>
            </a:r>
            <a:endParaRPr lang="en-US" dirty="0">
              <a:solidFill>
                <a:srgbClr val="FF0000"/>
              </a:solidFill>
            </a:endParaRPr>
          </a:p>
        </p:txBody>
      </p:sp>
    </p:spTree>
    <p:extLst>
      <p:ext uri="{BB962C8B-B14F-4D97-AF65-F5344CB8AC3E}">
        <p14:creationId xmlns:p14="http://schemas.microsoft.com/office/powerpoint/2010/main" val="334195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fade">
                                      <p:cBhvr>
                                        <p:cTn id="24" dur="1000"/>
                                        <p:tgtEl>
                                          <p:spTgt spid="2">
                                            <p:txEl>
                                              <p:pRg st="4" end="4"/>
                                            </p:txEl>
                                          </p:spTgt>
                                        </p:tgtEl>
                                      </p:cBhvr>
                                    </p:animEffect>
                                    <p:anim calcmode="lin" valueType="num">
                                      <p:cBhvr>
                                        <p:cTn id="2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ppt_x"/>
                                          </p:val>
                                        </p:tav>
                                        <p:tav tm="100000">
                                          <p:val>
                                            <p:strVal val="#ppt_x"/>
                                          </p:val>
                                        </p:tav>
                                      </p:tavLst>
                                    </p:anim>
                                    <p:anim calcmode="lin" valueType="num">
                                      <p:cBhvr additive="base">
                                        <p:cTn id="6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dissolve">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dissolve">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dissolve">
                                      <p:cBhvr>
                                        <p:cTn id="87" dur="500"/>
                                        <p:tgtEl>
                                          <p:spTgt spid="16"/>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dissolve">
                                      <p:cBhvr>
                                        <p:cTn id="92" dur="500"/>
                                        <p:tgtEl>
                                          <p:spTgt spid="18"/>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dissolve">
                                      <p:cBhvr>
                                        <p:cTn id="97" dur="500"/>
                                        <p:tgtEl>
                                          <p:spTgt spid="17"/>
                                        </p:tgtEl>
                                      </p:cBhvr>
                                    </p:animEffect>
                                  </p:childTnLst>
                                </p:cTn>
                              </p:par>
                            </p:childTnLst>
                          </p:cTn>
                        </p:par>
                      </p:childTnLst>
                    </p:cTn>
                  </p:par>
                  <p:par>
                    <p:cTn id="98" fill="hold">
                      <p:stCondLst>
                        <p:cond delay="indefinite"/>
                      </p:stCondLst>
                      <p:childTnLst>
                        <p:par>
                          <p:cTn id="99" fill="hold">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dissolve">
                                      <p:cBhvr>
                                        <p:cTn id="10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42319"/>
            <a:ext cx="9144000" cy="1001823"/>
          </a:xfrm>
        </p:spPr>
        <p:txBody>
          <a:bodyPr>
            <a:noAutofit/>
          </a:bodyPr>
          <a:lstStyle/>
          <a:p>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5400" dirty="0">
                <a:solidFill>
                  <a:srgbClr val="002060"/>
                </a:solidFill>
                <a:latin typeface="Footlight MT Light" panose="0204060206030A020304" pitchFamily="18" charset="0"/>
                <a:cs typeface="Arial" panose="020B0604020202020204" pitchFamily="34" charset="0"/>
              </a:rPr>
              <a:t/>
            </a:r>
            <a:br>
              <a:rPr lang="en-ZA" sz="5400" dirty="0">
                <a:solidFill>
                  <a:srgbClr val="002060"/>
                </a:solidFill>
                <a:latin typeface="Footlight MT Light" panose="0204060206030A020304" pitchFamily="18" charset="0"/>
                <a:cs typeface="Arial" panose="020B0604020202020204" pitchFamily="34" charset="0"/>
              </a:rPr>
            </a:br>
            <a:r>
              <a:rPr lang="en-GB" sz="5400" b="1" dirty="0" smtClean="0">
                <a:solidFill>
                  <a:srgbClr val="FF0000"/>
                </a:solidFill>
                <a:latin typeface="Footlight MT Light" panose="0204060206030A020304" pitchFamily="18" charset="0"/>
                <a:cs typeface="Arial" panose="020B0604020202020204" pitchFamily="34" charset="0"/>
              </a:rPr>
              <a:t>T</a:t>
            </a:r>
            <a:r>
              <a:rPr lang="en-GB" sz="5400" b="1" dirty="0" smtClean="0">
                <a:solidFill>
                  <a:srgbClr val="002060"/>
                </a:solidFill>
                <a:latin typeface="Footlight MT Light" panose="0204060206030A020304" pitchFamily="18" charset="0"/>
                <a:cs typeface="Arial" panose="020B0604020202020204" pitchFamily="34" charset="0"/>
              </a:rPr>
              <a:t>hank You</a:t>
            </a:r>
            <a:r>
              <a:rPr lang="en-US" sz="5400" dirty="0">
                <a:latin typeface="Footlight MT Light" panose="0204060206030A020304" pitchFamily="18" charset="0"/>
              </a:rPr>
              <a:t/>
            </a:r>
            <a:br>
              <a:rPr lang="en-US" sz="5400" dirty="0">
                <a:latin typeface="Footlight MT Light" panose="0204060206030A020304" pitchFamily="18" charset="0"/>
              </a:rPr>
            </a:br>
            <a:endParaRPr lang="en-ZA" sz="5400" dirty="0">
              <a:solidFill>
                <a:srgbClr val="002060"/>
              </a:solidFill>
              <a:latin typeface="Footlight MT Light" panose="0204060206030A020304" pitchFamily="18" charset="0"/>
              <a:cs typeface="Arial" panose="020B0604020202020204" pitchFamily="34" charset="0"/>
            </a:endParaRPr>
          </a:p>
        </p:txBody>
      </p:sp>
      <p:sp>
        <p:nvSpPr>
          <p:cNvPr id="3" name="Subtitle 2"/>
          <p:cNvSpPr>
            <a:spLocks noGrp="1"/>
          </p:cNvSpPr>
          <p:nvPr>
            <p:ph type="subTitle" idx="1"/>
          </p:nvPr>
        </p:nvSpPr>
        <p:spPr>
          <a:xfrm>
            <a:off x="1524000" y="3301096"/>
            <a:ext cx="9144000" cy="1655762"/>
          </a:xfrm>
        </p:spPr>
        <p:txBody>
          <a:bodyPr>
            <a:normAutofit fontScale="92500" lnSpcReduction="10000"/>
          </a:bodyPr>
          <a:lstStyle/>
          <a:p>
            <a:r>
              <a:rPr lang="en-ZA" dirty="0" smtClean="0">
                <a:solidFill>
                  <a:srgbClr val="002060"/>
                </a:solidFill>
                <a:latin typeface="Arial" panose="020B0604020202020204" pitchFamily="34" charset="0"/>
                <a:cs typeface="Arial" panose="020B0604020202020204" pitchFamily="34" charset="0"/>
              </a:rPr>
              <a:t> </a:t>
            </a:r>
            <a:r>
              <a:rPr lang="en-ZA" b="1" dirty="0" err="1" smtClean="0">
                <a:solidFill>
                  <a:srgbClr val="002060"/>
                </a:solidFill>
                <a:latin typeface="Arial" panose="020B0604020202020204" pitchFamily="34" charset="0"/>
                <a:cs typeface="Arial" panose="020B0604020202020204" pitchFamily="34" charset="0"/>
              </a:rPr>
              <a:t>Nirmal</a:t>
            </a:r>
            <a:r>
              <a:rPr lang="en-ZA" b="1" dirty="0" smtClean="0">
                <a:solidFill>
                  <a:srgbClr val="002060"/>
                </a:solidFill>
                <a:latin typeface="Arial" panose="020B0604020202020204" pitchFamily="34" charset="0"/>
                <a:cs typeface="Arial" panose="020B0604020202020204" pitchFamily="34" charset="0"/>
              </a:rPr>
              <a:t> Kumar </a:t>
            </a:r>
            <a:r>
              <a:rPr lang="en-ZA" b="1" dirty="0" err="1" smtClean="0">
                <a:solidFill>
                  <a:srgbClr val="002060"/>
                </a:solidFill>
                <a:latin typeface="Arial" panose="020B0604020202020204" pitchFamily="34" charset="0"/>
                <a:cs typeface="Arial" panose="020B0604020202020204" pitchFamily="34" charset="0"/>
              </a:rPr>
              <a:t>Betchoo</a:t>
            </a:r>
            <a:endParaRPr lang="en-ZA" b="1" dirty="0" smtClean="0">
              <a:solidFill>
                <a:srgbClr val="002060"/>
              </a:solidFill>
              <a:latin typeface="Arial" panose="020B0604020202020204" pitchFamily="34" charset="0"/>
              <a:cs typeface="Arial" panose="020B0604020202020204" pitchFamily="34" charset="0"/>
            </a:endParaRPr>
          </a:p>
          <a:p>
            <a:r>
              <a:rPr lang="en-ZA" dirty="0" smtClean="0">
                <a:solidFill>
                  <a:srgbClr val="002060"/>
                </a:solidFill>
                <a:latin typeface="Arial" panose="020B0604020202020204" pitchFamily="34" charset="0"/>
                <a:cs typeface="Arial" panose="020B0604020202020204" pitchFamily="34" charset="0"/>
              </a:rPr>
              <a:t>Faculty of Business and Management </a:t>
            </a:r>
          </a:p>
          <a:p>
            <a:r>
              <a:rPr lang="en-ZA" dirty="0" err="1" smtClean="0">
                <a:solidFill>
                  <a:srgbClr val="002060"/>
                </a:solidFill>
                <a:latin typeface="Arial" panose="020B0604020202020204" pitchFamily="34" charset="0"/>
                <a:cs typeface="Arial" panose="020B0604020202020204" pitchFamily="34" charset="0"/>
              </a:rPr>
              <a:t>Universite</a:t>
            </a:r>
            <a:r>
              <a:rPr lang="en-ZA" dirty="0" smtClean="0">
                <a:solidFill>
                  <a:srgbClr val="002060"/>
                </a:solidFill>
                <a:latin typeface="Arial" panose="020B0604020202020204" pitchFamily="34" charset="0"/>
                <a:cs typeface="Arial" panose="020B0604020202020204" pitchFamily="34" charset="0"/>
              </a:rPr>
              <a:t> des </a:t>
            </a:r>
            <a:r>
              <a:rPr lang="en-ZA" dirty="0" err="1" smtClean="0">
                <a:solidFill>
                  <a:srgbClr val="002060"/>
                </a:solidFill>
                <a:latin typeface="Arial" panose="020B0604020202020204" pitchFamily="34" charset="0"/>
                <a:cs typeface="Arial" panose="020B0604020202020204" pitchFamily="34" charset="0"/>
              </a:rPr>
              <a:t>Mascareignes</a:t>
            </a:r>
            <a:endParaRPr lang="en-ZA" dirty="0" smtClean="0">
              <a:solidFill>
                <a:srgbClr val="002060"/>
              </a:solidFill>
              <a:latin typeface="Arial" panose="020B0604020202020204" pitchFamily="34" charset="0"/>
              <a:cs typeface="Arial" panose="020B0604020202020204" pitchFamily="34" charset="0"/>
            </a:endParaRPr>
          </a:p>
          <a:p>
            <a:r>
              <a:rPr lang="en-ZA" dirty="0" smtClean="0">
                <a:solidFill>
                  <a:srgbClr val="002060"/>
                </a:solidFill>
                <a:latin typeface="Arial" panose="020B0604020202020204" pitchFamily="34" charset="0"/>
                <a:cs typeface="Arial" panose="020B0604020202020204" pitchFamily="34" charset="0"/>
              </a:rPr>
              <a:t>nbetchoo@udm.ac.mu</a:t>
            </a:r>
          </a:p>
          <a:p>
            <a:endParaRPr lang="en-ZA" dirty="0">
              <a:solidFill>
                <a:srgbClr val="00206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0580" y="156523"/>
            <a:ext cx="1437499" cy="1506923"/>
          </a:xfrm>
          <a:prstGeom prst="rect">
            <a:avLst/>
          </a:prstGeom>
        </p:spPr>
      </p:pic>
      <p:sp>
        <p:nvSpPr>
          <p:cNvPr id="5" name="TextBox 4"/>
          <p:cNvSpPr txBox="1"/>
          <p:nvPr/>
        </p:nvSpPr>
        <p:spPr>
          <a:xfrm>
            <a:off x="6505303" y="5381897"/>
            <a:ext cx="4036423" cy="369332"/>
          </a:xfrm>
          <a:prstGeom prst="rect">
            <a:avLst/>
          </a:prstGeom>
          <a:noFill/>
        </p:spPr>
        <p:txBody>
          <a:bodyPr wrap="square" rtlCol="0">
            <a:spAutoFit/>
          </a:bodyPr>
          <a:lstStyle/>
          <a:p>
            <a:pPr algn="r"/>
            <a:r>
              <a:rPr lang="en-GB" dirty="0" smtClean="0">
                <a:solidFill>
                  <a:srgbClr val="002060"/>
                </a:solidFill>
                <a:latin typeface="Arial" panose="020B0604020202020204" pitchFamily="34" charset="0"/>
                <a:cs typeface="Arial" panose="020B0604020202020204" pitchFamily="34" charset="0"/>
              </a:rPr>
              <a:t>8</a:t>
            </a:r>
            <a:r>
              <a:rPr lang="en-GB" baseline="30000" dirty="0" smtClean="0">
                <a:solidFill>
                  <a:srgbClr val="002060"/>
                </a:solidFill>
                <a:latin typeface="Arial" panose="020B0604020202020204" pitchFamily="34" charset="0"/>
                <a:cs typeface="Arial" panose="020B0604020202020204" pitchFamily="34" charset="0"/>
              </a:rPr>
              <a:t>th</a:t>
            </a:r>
            <a:r>
              <a:rPr lang="en-GB" dirty="0" smtClean="0">
                <a:solidFill>
                  <a:srgbClr val="002060"/>
                </a:solidFill>
                <a:latin typeface="Arial" panose="020B0604020202020204" pitchFamily="34" charset="0"/>
                <a:cs typeface="Arial" panose="020B0604020202020204" pitchFamily="34" charset="0"/>
              </a:rPr>
              <a:t> May 2018-Balaclava, Mauritius</a:t>
            </a: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46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Custom 11">
      <a:dk1>
        <a:srgbClr val="FFFF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396</TotalTime>
  <Words>1010</Words>
  <Application>Microsoft Office PowerPoint</Application>
  <PresentationFormat>Custom</PresentationFormat>
  <Paragraphs>162</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Parallax</vt:lpstr>
      <vt:lpstr>   A COMPARATIVE ANALYSIS OF PUBLIC UNIONS ENGAGEMENT IN TODAY’S WOKPLACE IN SELECTED INDIAN OCEAN STATES </vt:lpstr>
      <vt:lpstr>Indian Ocean Islands in the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CIVIL SOCIETY ORGANIZATIONS IN STEMMING THE TIDE OF YOUTH MIGRATION FROM AFRICA”</dc:title>
  <dc:creator>Oomang Parag</dc:creator>
  <cp:lastModifiedBy>Shana Leigh Trail</cp:lastModifiedBy>
  <cp:revision>29</cp:revision>
  <cp:lastPrinted>2018-05-03T09:04:55Z</cp:lastPrinted>
  <dcterms:created xsi:type="dcterms:W3CDTF">2018-04-23T07:35:52Z</dcterms:created>
  <dcterms:modified xsi:type="dcterms:W3CDTF">2018-05-03T09:05:14Z</dcterms:modified>
</cp:coreProperties>
</file>