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50" r:id="rId2"/>
    <p:sldMasterId id="2147483764" r:id="rId3"/>
    <p:sldMasterId id="2147483780" r:id="rId4"/>
    <p:sldMasterId id="2147483796" r:id="rId5"/>
    <p:sldMasterId id="2147483812" r:id="rId6"/>
  </p:sldMasterIdLst>
  <p:notesMasterIdLst>
    <p:notesMasterId r:id="rId19"/>
  </p:notesMasterIdLst>
  <p:sldIdLst>
    <p:sldId id="256" r:id="rId7"/>
    <p:sldId id="267" r:id="rId8"/>
    <p:sldId id="259" r:id="rId9"/>
    <p:sldId id="272" r:id="rId10"/>
    <p:sldId id="261" r:id="rId11"/>
    <p:sldId id="271" r:id="rId12"/>
    <p:sldId id="263" r:id="rId13"/>
    <p:sldId id="266" r:id="rId14"/>
    <p:sldId id="268" r:id="rId15"/>
    <p:sldId id="269" r:id="rId16"/>
    <p:sldId id="270" r:id="rId17"/>
    <p:sldId id="26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SADC Countries GDP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GDP USD bn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Sheet1!$A$2:$A$16</c:f>
              <c:strCache>
                <c:ptCount val="15"/>
                <c:pt idx="0">
                  <c:v>Angola</c:v>
                </c:pt>
                <c:pt idx="1">
                  <c:v>Botswana</c:v>
                </c:pt>
                <c:pt idx="2">
                  <c:v>D. R. Congo</c:v>
                </c:pt>
                <c:pt idx="3">
                  <c:v>Lesotho</c:v>
                </c:pt>
                <c:pt idx="4">
                  <c:v>Madagascar</c:v>
                </c:pt>
                <c:pt idx="5">
                  <c:v>Malawi</c:v>
                </c:pt>
                <c:pt idx="6">
                  <c:v>Mauritius</c:v>
                </c:pt>
                <c:pt idx="7">
                  <c:v>Mozambique</c:v>
                </c:pt>
                <c:pt idx="8">
                  <c:v>Namibia</c:v>
                </c:pt>
                <c:pt idx="9">
                  <c:v>South Africa</c:v>
                </c:pt>
                <c:pt idx="10">
                  <c:v>Swaziland</c:v>
                </c:pt>
                <c:pt idx="11">
                  <c:v>Sychelles</c:v>
                </c:pt>
                <c:pt idx="12">
                  <c:v>Tanzania</c:v>
                </c:pt>
                <c:pt idx="13">
                  <c:v>Zambia</c:v>
                </c:pt>
                <c:pt idx="14">
                  <c:v>Zimbabwe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89.63</c:v>
                </c:pt>
                <c:pt idx="1">
                  <c:v>15.27</c:v>
                </c:pt>
                <c:pt idx="2">
                  <c:v>35</c:v>
                </c:pt>
                <c:pt idx="3">
                  <c:v>2.2000000000000002</c:v>
                </c:pt>
                <c:pt idx="4">
                  <c:v>9.9909999999999997</c:v>
                </c:pt>
                <c:pt idx="5">
                  <c:v>5.4420000000000002</c:v>
                </c:pt>
                <c:pt idx="6">
                  <c:v>12.16</c:v>
                </c:pt>
                <c:pt idx="7">
                  <c:v>11.01</c:v>
                </c:pt>
                <c:pt idx="8">
                  <c:v>10.27</c:v>
                </c:pt>
                <c:pt idx="9">
                  <c:v>294.8</c:v>
                </c:pt>
                <c:pt idx="10">
                  <c:v>3.7269999999999999</c:v>
                </c:pt>
                <c:pt idx="11">
                  <c:v>1.427</c:v>
                </c:pt>
                <c:pt idx="12">
                  <c:v>47.43</c:v>
                </c:pt>
                <c:pt idx="13">
                  <c:v>19.55</c:v>
                </c:pt>
                <c:pt idx="14">
                  <c:v>16.29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518184"/>
        <c:axId val="2025146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Year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Angola</c:v>
                </c:pt>
                <c:pt idx="1">
                  <c:v>Botswana</c:v>
                </c:pt>
                <c:pt idx="2">
                  <c:v>D. R. Congo</c:v>
                </c:pt>
                <c:pt idx="3">
                  <c:v>Lesotho</c:v>
                </c:pt>
                <c:pt idx="4">
                  <c:v>Madagascar</c:v>
                </c:pt>
                <c:pt idx="5">
                  <c:v>Malawi</c:v>
                </c:pt>
                <c:pt idx="6">
                  <c:v>Mauritius</c:v>
                </c:pt>
                <c:pt idx="7">
                  <c:v>Mozambique</c:v>
                </c:pt>
                <c:pt idx="8">
                  <c:v>Namibia</c:v>
                </c:pt>
                <c:pt idx="9">
                  <c:v>South Africa</c:v>
                </c:pt>
                <c:pt idx="10">
                  <c:v>Swaziland</c:v>
                </c:pt>
                <c:pt idx="11">
                  <c:v>Sychelles</c:v>
                </c:pt>
                <c:pt idx="12">
                  <c:v>Tanzania</c:v>
                </c:pt>
                <c:pt idx="13">
                  <c:v>Zambia</c:v>
                </c:pt>
                <c:pt idx="14">
                  <c:v>Zimbabwe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2016</c:v>
                </c:pt>
                <c:pt idx="1">
                  <c:v>2016</c:v>
                </c:pt>
                <c:pt idx="2">
                  <c:v>2016</c:v>
                </c:pt>
                <c:pt idx="3">
                  <c:v>2016</c:v>
                </c:pt>
                <c:pt idx="4">
                  <c:v>2016</c:v>
                </c:pt>
                <c:pt idx="5">
                  <c:v>2016</c:v>
                </c:pt>
                <c:pt idx="6">
                  <c:v>2016</c:v>
                </c:pt>
                <c:pt idx="7">
                  <c:v>2016</c:v>
                </c:pt>
                <c:pt idx="8">
                  <c:v>2016</c:v>
                </c:pt>
                <c:pt idx="9">
                  <c:v>2016</c:v>
                </c:pt>
                <c:pt idx="10">
                  <c:v>2016</c:v>
                </c:pt>
                <c:pt idx="11">
                  <c:v>2016</c:v>
                </c:pt>
                <c:pt idx="12">
                  <c:v>2016</c:v>
                </c:pt>
                <c:pt idx="13">
                  <c:v>2016</c:v>
                </c:pt>
                <c:pt idx="14">
                  <c:v>2016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515440"/>
        <c:axId val="202515048"/>
      </c:lineChart>
      <c:catAx>
        <c:axId val="20251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514656"/>
        <c:crosses val="autoZero"/>
        <c:auto val="1"/>
        <c:lblAlgn val="ctr"/>
        <c:lblOffset val="100"/>
        <c:noMultiLvlLbl val="0"/>
      </c:catAx>
      <c:valAx>
        <c:axId val="20251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518184"/>
        <c:crosses val="autoZero"/>
        <c:crossBetween val="between"/>
      </c:valAx>
      <c:valAx>
        <c:axId val="20251504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515440"/>
        <c:crosses val="max"/>
        <c:crossBetween val="between"/>
      </c:valAx>
      <c:catAx>
        <c:axId val="202515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25150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gradFill>
        <a:gsLst>
          <a:gs pos="100000">
            <a:schemeClr val="dk1">
              <a:lumMod val="95000"/>
              <a:lumOff val="5000"/>
            </a:schemeClr>
          </a:gs>
          <a:gs pos="0">
            <a:schemeClr val="dk1">
              <a:lumMod val="75000"/>
              <a:lumOff val="25000"/>
            </a:schemeClr>
          </a:gs>
        </a:gsLst>
        <a:path path="circle">
          <a:fillToRect l="50000" t="50000" r="50000" b="50000"/>
        </a:path>
      </a:gradFill>
      <a:ln w="9525">
        <a:solidFill>
          <a:schemeClr val="dk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gradFill>
        <a:gsLst>
          <a:gs pos="100000">
            <a:schemeClr val="lt1">
              <a:lumMod val="85000"/>
            </a:schemeClr>
          </a:gs>
          <a:gs pos="0">
            <a:schemeClr val="lt1"/>
          </a:gs>
        </a:gsLst>
        <a:path path="circle">
          <a:fillToRect l="50000" t="50000" r="50000" b="50000"/>
        </a:path>
      </a:gradFill>
      <a:ln w="9525" cap="flat" cmpd="sng" algn="ctr">
        <a:solidFill>
          <a:schemeClr val="lt1"/>
        </a:solidFill>
        <a:round/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7BB8F-2A5F-4AE8-9162-86275776A3AA}" type="datetimeFigureOut">
              <a:rPr lang="en-ZA" smtClean="0"/>
              <a:t>2018-05-08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68BFF-3519-452D-8781-E0FF10298D6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59437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Reflect on these stats.. And how spending is much lower in SSA…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379-01BD-43AE-87B5-C471EFECD2DD}" type="slidenum">
              <a:rPr lang="en-ZA" smtClean="0">
                <a:solidFill>
                  <a:prstClr val="black"/>
                </a:solidFill>
              </a:rPr>
              <a:pPr/>
              <a:t>8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341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43E1E-933E-4758-B487-3510DC044871}" type="slidenum">
              <a:rPr lang="en-ZA" smtClean="0">
                <a:solidFill>
                  <a:prstClr val="black"/>
                </a:solidFill>
              </a:rPr>
              <a:pPr/>
              <a:t>11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14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3441700" y="203200"/>
            <a:ext cx="5892800" cy="6654800"/>
          </a:xfrm>
          <a:prstGeom prst="rect">
            <a:avLst/>
          </a:prstGeom>
          <a:blipFill>
            <a:blip r:embed="rId2">
              <a:lum bright="70000" contrast="-7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5425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  <p:sp>
        <p:nvSpPr>
          <p:cNvPr id="9" name="Rectangle 8"/>
          <p:cNvSpPr/>
          <p:nvPr userDrawn="1"/>
        </p:nvSpPr>
        <p:spPr>
          <a:xfrm>
            <a:off x="9563100" y="4368800"/>
            <a:ext cx="2260600" cy="2133600"/>
          </a:xfrm>
          <a:prstGeom prst="rect">
            <a:avLst/>
          </a:prstGeom>
          <a:blipFill>
            <a:blip r:embed="rId2">
              <a:lum bright="70000" contrast="-7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5070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03090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42401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5694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9402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1106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84997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3417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019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22273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6341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3835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61371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93120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739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83561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45" y="1250975"/>
            <a:ext cx="2112235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52646" y="1250975"/>
            <a:ext cx="1056117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1060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169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663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607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7793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2609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03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903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6830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5466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5847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8087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st and Picture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317" y="404813"/>
            <a:ext cx="11158291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32231" y="1484785"/>
            <a:ext cx="5471748" cy="4752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11"/>
          <p:cNvSpPr>
            <a:spLocks noGrp="1"/>
          </p:cNvSpPr>
          <p:nvPr>
            <p:ph sz="half" idx="2"/>
          </p:nvPr>
        </p:nvSpPr>
        <p:spPr>
          <a:xfrm>
            <a:off x="6096000" y="1484784"/>
            <a:ext cx="5472000" cy="4752528"/>
          </a:xfrm>
        </p:spPr>
        <p:txBody>
          <a:bodyPr>
            <a:normAutofit/>
          </a:bodyPr>
          <a:lstStyle>
            <a:lvl1pPr marL="274320" marR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5E"/>
              </a:buClr>
              <a:buSzPct val="85000"/>
              <a:buFont typeface="Wingdings 2"/>
              <a:buChar char=""/>
              <a:tabLst/>
              <a:defRPr sz="1800">
                <a:solidFill>
                  <a:srgbClr val="00005E"/>
                </a:solidFill>
              </a:defRPr>
            </a:lvl1pPr>
            <a:lvl2pPr marL="548640" marR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5E"/>
              </a:buClr>
              <a:buSzPct val="70000"/>
              <a:buFont typeface="Arial" pitchFamily="34" charset="0"/>
              <a:buChar char="–"/>
              <a:tabLst/>
              <a:defRPr>
                <a:solidFill>
                  <a:schemeClr val="bg1"/>
                </a:solidFill>
              </a:defRPr>
            </a:lvl2pPr>
            <a:lvl3pPr marL="82296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5E"/>
              </a:buClr>
              <a:buSzPct val="75000"/>
              <a:buFont typeface="Wingdings 2"/>
              <a:buChar char=""/>
              <a:tabLst/>
              <a:defRPr>
                <a:solidFill>
                  <a:schemeClr val="bg1"/>
                </a:solidFill>
              </a:defRPr>
            </a:lvl3pPr>
            <a:lvl4pPr marL="109728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5E"/>
              </a:buClr>
              <a:buSzPct val="70000"/>
              <a:buFont typeface="Wingdings"/>
              <a:buChar char=""/>
              <a:tabLst/>
              <a:defRPr>
                <a:solidFill>
                  <a:schemeClr val="bg1"/>
                </a:solidFill>
              </a:defRPr>
            </a:lvl4pPr>
            <a:lvl5pPr marL="13716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5E"/>
              </a:buClr>
              <a:buSzTx/>
              <a:buFontTx/>
              <a:buChar char="•"/>
              <a:tabLst/>
              <a:defRPr>
                <a:solidFill>
                  <a:schemeClr val="bg1"/>
                </a:solidFill>
              </a:defRPr>
            </a:lvl5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5E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5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Click to edit Master text styles</a:t>
            </a:r>
          </a:p>
          <a:p>
            <a:pPr marL="2743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5E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5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Second level</a:t>
            </a:r>
          </a:p>
          <a:p>
            <a:pPr marL="274320" marR="0" lvl="2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5E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5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Third level</a:t>
            </a:r>
          </a:p>
          <a:p>
            <a:pPr marL="274320" marR="0" lvl="3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5E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5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Fourth level</a:t>
            </a:r>
          </a:p>
          <a:p>
            <a:pPr marL="274320" marR="0" lvl="4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5E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5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Fifth level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5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Line 6"/>
          <p:cNvSpPr>
            <a:spLocks noChangeShapeType="1"/>
          </p:cNvSpPr>
          <p:nvPr userDrawn="1"/>
        </p:nvSpPr>
        <p:spPr bwMode="auto">
          <a:xfrm>
            <a:off x="431801" y="6309320"/>
            <a:ext cx="11328829" cy="0"/>
          </a:xfrm>
          <a:prstGeom prst="line">
            <a:avLst/>
          </a:prstGeom>
          <a:noFill/>
          <a:ln w="12700">
            <a:solidFill>
              <a:srgbClr val="00005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GB" sz="1800">
              <a:solidFill>
                <a:prstClr val="black"/>
              </a:solidFill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>
          <a:xfrm>
            <a:off x="609600" y="6356351"/>
            <a:ext cx="2844800" cy="24100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0B1F5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DD Month YYYY</a:t>
            </a:r>
            <a:endParaRPr lang="en-GB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24100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B1F5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en-GB" dirty="0">
                <a:latin typeface="Arial" charset="0"/>
                <a:cs typeface="Arial" charset="0"/>
                <a:sym typeface="Arial" charset="0"/>
              </a:rPr>
              <a:t>© 2014 Oxford Policy Management Ltd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24100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0B1F5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7D21672-89B5-484A-831D-06775DE0688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49580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45" y="1250975"/>
            <a:ext cx="2112235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52646" y="1250975"/>
            <a:ext cx="1056117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4860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14" y="3909054"/>
            <a:ext cx="1260665" cy="279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6089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533123"/>
            <a:ext cx="12192000" cy="2324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5391415" y="3813043"/>
            <a:ext cx="1440160" cy="144016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409" y="4013590"/>
            <a:ext cx="468171" cy="103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4184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2144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9917502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91344" y="123479"/>
            <a:ext cx="11809312" cy="6611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103893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207787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931168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104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208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9312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5161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1740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2346339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944" y="1389641"/>
            <a:ext cx="3825696" cy="463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840416" y="1566977"/>
            <a:ext cx="1344149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24359" y="1681512"/>
            <a:ext cx="2206355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64884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133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6480043" y="0"/>
            <a:ext cx="4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528043" y="1749000"/>
            <a:ext cx="240000" cy="3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095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12192000" cy="4102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133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61688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75787" y="242176"/>
            <a:ext cx="8016213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75787" y="1010261"/>
            <a:ext cx="8016213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195293" y="1508787"/>
            <a:ext cx="4079776" cy="5349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29397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48680"/>
            <a:ext cx="8592277" cy="5760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80829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965139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749448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02754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592277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8592277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314951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314951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92664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4389107"/>
            <a:ext cx="1166461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5157192"/>
            <a:ext cx="1166461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73300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4100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45" y="1250975"/>
            <a:ext cx="2112235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52646" y="1250975"/>
            <a:ext cx="1056117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7908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14" y="3909054"/>
            <a:ext cx="1260665" cy="279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4814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533123"/>
            <a:ext cx="12192000" cy="2324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5391415" y="3813043"/>
            <a:ext cx="1440160" cy="144016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409" y="4013590"/>
            <a:ext cx="468171" cy="103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5818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5762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2213987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91344" y="123479"/>
            <a:ext cx="11809312" cy="6611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103893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207787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931168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104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208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9312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1878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1495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2346339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944" y="1389641"/>
            <a:ext cx="3825696" cy="463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840416" y="1566977"/>
            <a:ext cx="1344149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24359" y="1681512"/>
            <a:ext cx="2206355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89230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133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6480043" y="0"/>
            <a:ext cx="4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528043" y="1749000"/>
            <a:ext cx="240000" cy="3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7318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12192000" cy="4102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133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89020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75787" y="242176"/>
            <a:ext cx="8016213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75787" y="1010261"/>
            <a:ext cx="8016213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195293" y="1508787"/>
            <a:ext cx="4079776" cy="5349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984921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48680"/>
            <a:ext cx="8592277" cy="5760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80829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965139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749448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96661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592277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8592277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314951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314951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63159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4389107"/>
            <a:ext cx="1166461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5157192"/>
            <a:ext cx="1166461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24185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8303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45" y="1250975"/>
            <a:ext cx="2112235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52646" y="1250975"/>
            <a:ext cx="1056117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984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14" y="3909054"/>
            <a:ext cx="1260665" cy="279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2339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533123"/>
            <a:ext cx="12192000" cy="2324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5391415" y="3813043"/>
            <a:ext cx="1440160" cy="144016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409" y="4013590"/>
            <a:ext cx="468171" cy="103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9802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2810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8868778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91344" y="123479"/>
            <a:ext cx="11809312" cy="6611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103893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207787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931168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104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208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9312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2637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8389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2346339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944" y="1389641"/>
            <a:ext cx="3825696" cy="463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840416" y="1566977"/>
            <a:ext cx="1344149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24359" y="1681512"/>
            <a:ext cx="2206355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063140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133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6480043" y="0"/>
            <a:ext cx="4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528043" y="1749000"/>
            <a:ext cx="240000" cy="3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1744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12192000" cy="4102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133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45481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75787" y="242176"/>
            <a:ext cx="8016213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75787" y="1010261"/>
            <a:ext cx="8016213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195293" y="1508787"/>
            <a:ext cx="4079776" cy="5349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28486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48680"/>
            <a:ext cx="8592277" cy="5760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80829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965139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749448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75594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592277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8592277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314951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314951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72783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4389107"/>
            <a:ext cx="1166461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5157192"/>
            <a:ext cx="1166461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481454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66250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45" y="1250975"/>
            <a:ext cx="2112235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52646" y="1250975"/>
            <a:ext cx="1056117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9759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14" y="3909054"/>
            <a:ext cx="1260665" cy="279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832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533123"/>
            <a:ext cx="12192000" cy="2324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5391415" y="3813043"/>
            <a:ext cx="1440160" cy="144016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409" y="4013590"/>
            <a:ext cx="468171" cy="103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15453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5359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8864488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91344" y="123479"/>
            <a:ext cx="11809312" cy="6611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103893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207787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931168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104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208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9312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12777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1664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2346339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944" y="1389641"/>
            <a:ext cx="3825696" cy="463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840416" y="1566977"/>
            <a:ext cx="1344149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24359" y="1681512"/>
            <a:ext cx="2206355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51012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133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6480043" y="0"/>
            <a:ext cx="4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528043" y="1749000"/>
            <a:ext cx="240000" cy="3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5212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12192000" cy="4102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133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09424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75787" y="242176"/>
            <a:ext cx="8016213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75787" y="1010261"/>
            <a:ext cx="8016213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195293" y="1508787"/>
            <a:ext cx="4079776" cy="5349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01566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48680"/>
            <a:ext cx="8592277" cy="5760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80829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965139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749448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7950688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592277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8592277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314951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314951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947547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4389107"/>
            <a:ext cx="1166461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5157192"/>
            <a:ext cx="1166461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065624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109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94B6C2E-B6F5-476A-B85A-5574832F4D66}" type="datetimeFigureOut">
              <a:rPr lang="en-ZA" smtClean="0"/>
              <a:t>2018-05-07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DAA52F6-0E40-4925-B2DE-78E04AC30FD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40350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63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378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524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211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963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2935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"/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31831"/>
            <a:ext cx="9144000" cy="1223493"/>
          </a:xfrm>
        </p:spPr>
        <p:txBody>
          <a:bodyPr>
            <a:noAutofit/>
          </a:bodyPr>
          <a:lstStyle/>
          <a:p>
            <a:r>
              <a:rPr lang="en-ZA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ZA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ZA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“Social Protection Finance for a changing World of Work </a:t>
            </a:r>
            <a:r>
              <a:rPr lang="en-ZA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ZA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Considerations For A Responsive Financing Framework For Social Protection In Africa ” </a:t>
            </a:r>
            <a:endParaRPr lang="en-ZA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301096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en-ZA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Mutale Wakunuma</a:t>
            </a:r>
          </a:p>
          <a:p>
            <a:r>
              <a:rPr lang="en-ZA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for Social Policy in Africa</a:t>
            </a:r>
          </a:p>
          <a:p>
            <a:r>
              <a:rPr lang="en-ZA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Zambia Regional Office </a:t>
            </a:r>
          </a:p>
          <a:p>
            <a:r>
              <a:rPr lang="en-ZA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director@instituteforsocialpolicyafrica.com</a:t>
            </a:r>
          </a:p>
          <a:p>
            <a:endParaRPr lang="en-ZA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580" y="156523"/>
            <a:ext cx="1437499" cy="15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5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3265006" y="207997"/>
            <a:ext cx="8784299" cy="7680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Outline</a:t>
            </a:r>
            <a:endParaRPr lang="en-US" sz="4800" dirty="0">
              <a:solidFill>
                <a:schemeClr val="bg2">
                  <a:lumMod val="50000"/>
                </a:schemeClr>
              </a:solidFill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152765" y="1015295"/>
            <a:ext cx="7008779" cy="960000"/>
            <a:chOff x="3131840" y="1491630"/>
            <a:chExt cx="5256584" cy="576064"/>
          </a:xfrm>
        </p:grpSpPr>
        <p:sp>
          <p:nvSpPr>
            <p:cNvPr id="2" name="Rectangle 1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  <p:sp>
          <p:nvSpPr>
            <p:cNvPr id="5" name="Right Triangle 4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129744" y="2208571"/>
            <a:ext cx="7008779" cy="960000"/>
            <a:chOff x="3131840" y="1491630"/>
            <a:chExt cx="5256584" cy="576064"/>
          </a:xfrm>
        </p:grpSpPr>
        <p:sp>
          <p:nvSpPr>
            <p:cNvPr id="18" name="Rectangle 17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  <p:sp>
          <p:nvSpPr>
            <p:cNvPr id="19" name="Right Triangle 18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129743" y="3381226"/>
            <a:ext cx="7008779" cy="960000"/>
            <a:chOff x="3131840" y="1491630"/>
            <a:chExt cx="5256584" cy="576064"/>
          </a:xfrm>
        </p:grpSpPr>
        <p:sp>
          <p:nvSpPr>
            <p:cNvPr id="21" name="Rectangle 20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  <p:sp>
          <p:nvSpPr>
            <p:cNvPr id="22" name="Right Triangle 21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129742" y="4553775"/>
            <a:ext cx="7008779" cy="960000"/>
            <a:chOff x="3131840" y="1491630"/>
            <a:chExt cx="5256584" cy="576064"/>
          </a:xfrm>
        </p:grpSpPr>
        <p:sp>
          <p:nvSpPr>
            <p:cNvPr id="24" name="Rectangle 23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  <p:sp>
          <p:nvSpPr>
            <p:cNvPr id="25" name="Right Triangle 24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168111" y="1026909"/>
            <a:ext cx="71088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67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52764" y="2222703"/>
            <a:ext cx="71088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67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45092" y="3318387"/>
            <a:ext cx="71088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67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68111" y="4530956"/>
            <a:ext cx="71088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67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76546" y="1252684"/>
            <a:ext cx="585675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67" b="1" dirty="0" smtClean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Contextual Overview</a:t>
            </a:r>
            <a:endParaRPr lang="ko-KR" altLang="en-US" sz="1867" b="1" dirty="0">
              <a:solidFill>
                <a:schemeClr val="bg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76546" y="2441725"/>
            <a:ext cx="585675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67" b="1" dirty="0" smtClean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Social Protection in the Region</a:t>
            </a:r>
            <a:endParaRPr lang="ko-KR" altLang="en-US" sz="1867" b="1" dirty="0">
              <a:solidFill>
                <a:schemeClr val="bg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068871" y="3503402"/>
            <a:ext cx="585675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67" b="1" dirty="0" smtClean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Current SP Financing Architecture</a:t>
            </a:r>
            <a:endParaRPr lang="ko-KR" altLang="en-US" sz="1867" b="1" dirty="0">
              <a:solidFill>
                <a:schemeClr val="bg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52960" y="4755222"/>
            <a:ext cx="5856756" cy="66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87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African </a:t>
            </a:r>
            <a:r>
              <a:rPr lang="en-ZA" sz="187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Social Protection Context and the future of work</a:t>
            </a:r>
            <a:endParaRPr lang="en-ZA" sz="187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4129741" y="5710235"/>
            <a:ext cx="7008779" cy="960000"/>
            <a:chOff x="3131840" y="1491630"/>
            <a:chExt cx="5256584" cy="576064"/>
          </a:xfrm>
        </p:grpSpPr>
        <p:sp>
          <p:nvSpPr>
            <p:cNvPr id="45" name="Rectangle 44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  <p:sp>
          <p:nvSpPr>
            <p:cNvPr id="46" name="Right Triangle 45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4153406" y="5640921"/>
            <a:ext cx="71088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67" b="1" dirty="0" smtClean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46130" y="5927507"/>
            <a:ext cx="5856756" cy="380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87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 the future should look like </a:t>
            </a:r>
            <a:endParaRPr lang="en-ZA" sz="187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872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60797"/>
            <a:ext cx="10018713" cy="898301"/>
          </a:xfrm>
        </p:spPr>
        <p:txBody>
          <a:bodyPr/>
          <a:lstStyle/>
          <a:p>
            <a:r>
              <a:rPr lang="en-ZA" dirty="0" smtClean="0">
                <a:solidFill>
                  <a:schemeClr val="bg2">
                    <a:lumMod val="50000"/>
                  </a:schemeClr>
                </a:solidFill>
              </a:rPr>
              <a:t>Contextual Overview</a:t>
            </a:r>
            <a:endParaRPr lang="en-ZA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0695774"/>
              </p:ext>
            </p:extLst>
          </p:nvPr>
        </p:nvGraphicFramePr>
        <p:xfrm>
          <a:off x="2228045" y="1571218"/>
          <a:ext cx="3760631" cy="44303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1461"/>
                <a:gridCol w="1367503"/>
                <a:gridCol w="911667"/>
              </a:tblGrid>
              <a:tr h="27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Country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GDP USD bn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Year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 Angola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89,63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2016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Botswana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15,27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2016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D. R. Congo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35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2016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Lesotho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2,2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2016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Madagascar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9,991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2016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Malawi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5,442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2016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Mauritius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12,16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2016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Mozambique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11,01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2016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Namibia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10,27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2016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South Africa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294,8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2016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Swaziland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3,727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2016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Seychelles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1,427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2016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Tanzania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47,43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2016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Zambia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19,55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2016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6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Zimbabwe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</a:rPr>
                        <a:t>16,29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</a:rPr>
                        <a:t>2016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894303062"/>
              </p:ext>
            </p:extLst>
          </p:nvPr>
        </p:nvGraphicFramePr>
        <p:xfrm>
          <a:off x="6548473" y="3799268"/>
          <a:ext cx="4553116" cy="2590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493666" y="1300766"/>
            <a:ext cx="4584879" cy="2137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Population</a:t>
            </a:r>
            <a:r>
              <a:rPr lang="en-ZA" dirty="0"/>
              <a:t>: </a:t>
            </a:r>
            <a:r>
              <a:rPr lang="en-ZA" b="1" dirty="0"/>
              <a:t>334,166,067</a:t>
            </a:r>
            <a:endParaRPr lang="en-Z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Regional </a:t>
            </a:r>
            <a:r>
              <a:rPr lang="en-ZA" dirty="0" smtClean="0"/>
              <a:t>GDP (Simple average</a:t>
            </a:r>
            <a:r>
              <a:rPr lang="en-ZA" b="1" dirty="0" smtClean="0"/>
              <a:t>): </a:t>
            </a:r>
            <a:r>
              <a:rPr lang="en-ZA" b="1" dirty="0"/>
              <a:t>38,28 $</a:t>
            </a:r>
            <a:r>
              <a:rPr lang="en-ZA" b="1" dirty="0" err="1"/>
              <a:t>bn</a:t>
            </a:r>
            <a:r>
              <a:rPr lang="en-ZA" b="1" dirty="0"/>
              <a:t> (2016</a:t>
            </a:r>
            <a:r>
              <a:rPr lang="en-ZA" b="1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GDP Per Capita: </a:t>
            </a:r>
            <a:r>
              <a:rPr lang="en-ZA" b="1" dirty="0"/>
              <a:t>1,761$</a:t>
            </a: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err="1" smtClean="0"/>
              <a:t>Gini</a:t>
            </a:r>
            <a:r>
              <a:rPr lang="en-ZA" dirty="0" smtClean="0"/>
              <a:t> coefficient: </a:t>
            </a:r>
            <a:r>
              <a:rPr lang="en-ZA" b="1" dirty="0" smtClean="0"/>
              <a:t>0.55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Poverty: 43% (2012) </a:t>
            </a:r>
          </a:p>
          <a:p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val="266458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Poverty and Inequality</a:t>
            </a:r>
            <a:endParaRPr lang="ko-KR" alt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0" y="1694059"/>
            <a:ext cx="5807968" cy="870844"/>
            <a:chOff x="0" y="1270545"/>
            <a:chExt cx="4355976" cy="504056"/>
          </a:xfrm>
        </p:grpSpPr>
        <p:sp>
          <p:nvSpPr>
            <p:cNvPr id="5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23392" y="1753815"/>
            <a:ext cx="432048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R" sz="1867" b="1" dirty="0" smtClean="0">
                <a:solidFill>
                  <a:prstClr val="white"/>
                </a:solidFill>
                <a:cs typeface="Arial" pitchFamily="34" charset="0"/>
              </a:rPr>
              <a:t>POVERTY &amp; INEQUALITY</a:t>
            </a:r>
            <a:endParaRPr lang="ko-KR" altLang="en-US" sz="1867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3392" y="2141967"/>
            <a:ext cx="4320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R" sz="1600" dirty="0" smtClean="0">
                <a:solidFill>
                  <a:prstClr val="white"/>
                </a:solidFill>
                <a:cs typeface="Arial" pitchFamily="34" charset="0"/>
              </a:rPr>
              <a:t>Differences between Countries are significant</a:t>
            </a:r>
            <a:endParaRPr lang="en-US" altLang="ko-KR" sz="1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2" name="Left Arrow 11"/>
          <p:cNvSpPr/>
          <p:nvPr/>
        </p:nvSpPr>
        <p:spPr>
          <a:xfrm rot="20722497">
            <a:off x="6646339" y="1118404"/>
            <a:ext cx="5749840" cy="1193061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 rot="20760000">
            <a:off x="7473360" y="1380298"/>
            <a:ext cx="4128459" cy="660747"/>
            <a:chOff x="803640" y="3374377"/>
            <a:chExt cx="2059657" cy="495560"/>
          </a:xfrm>
        </p:grpSpPr>
        <p:sp>
          <p:nvSpPr>
            <p:cNvPr id="14" name="TextBox 13"/>
            <p:cNvSpPr txBox="1"/>
            <p:nvPr/>
          </p:nvSpPr>
          <p:spPr>
            <a:xfrm>
              <a:off x="803640" y="3616022"/>
              <a:ext cx="2059657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/>
              <a:r>
                <a:rPr lang="en-ZA" altLang="ko-KR" sz="1600" dirty="0">
                  <a:solidFill>
                    <a:prstClr val="white"/>
                  </a:solidFill>
                  <a:cs typeface="Arial" pitchFamily="34" charset="0"/>
                </a:rPr>
                <a:t>fell from 56% in 1990 to 43% in 2012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3640" y="3374377"/>
              <a:ext cx="20596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/>
              <a:r>
                <a:rPr lang="en-US" altLang="ko-KR" sz="1600" b="1" dirty="0" smtClean="0">
                  <a:solidFill>
                    <a:prstClr val="white"/>
                  </a:solidFill>
                  <a:cs typeface="Arial" pitchFamily="34" charset="0"/>
                </a:rPr>
                <a:t>About 43% of Population is Poor</a:t>
              </a:r>
              <a:endParaRPr lang="ko-KR" altLang="en-US" sz="1600" b="1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</p:grpSp>
      <p:sp>
        <p:nvSpPr>
          <p:cNvPr id="18" name="Left Arrow 17"/>
          <p:cNvSpPr/>
          <p:nvPr/>
        </p:nvSpPr>
        <p:spPr>
          <a:xfrm rot="20722497">
            <a:off x="6646339" y="2276787"/>
            <a:ext cx="5749840" cy="1193061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 rot="20760000">
            <a:off x="7473360" y="2538682"/>
            <a:ext cx="4128459" cy="660746"/>
            <a:chOff x="803640" y="3374377"/>
            <a:chExt cx="2059657" cy="495559"/>
          </a:xfrm>
        </p:grpSpPr>
        <p:sp>
          <p:nvSpPr>
            <p:cNvPr id="20" name="TextBox 19"/>
            <p:cNvSpPr txBox="1"/>
            <p:nvPr/>
          </p:nvSpPr>
          <p:spPr>
            <a:xfrm>
              <a:off x="803640" y="3616021"/>
              <a:ext cx="2059657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/>
              <a:r>
                <a:rPr lang="en-ZA" altLang="ko-KR" sz="1600" dirty="0">
                  <a:solidFill>
                    <a:prstClr val="white"/>
                  </a:solidFill>
                  <a:cs typeface="Arial" pitchFamily="34" charset="0"/>
                </a:rPr>
                <a:t>about </a:t>
              </a:r>
              <a:r>
                <a:rPr lang="en-ZA" altLang="ko-KR" sz="1600" dirty="0" smtClean="0">
                  <a:solidFill>
                    <a:prstClr val="white"/>
                  </a:solidFill>
                  <a:cs typeface="Arial" pitchFamily="34" charset="0"/>
                </a:rPr>
                <a:t>330mn </a:t>
              </a:r>
              <a:r>
                <a:rPr lang="en-ZA" altLang="ko-KR" sz="1600" dirty="0">
                  <a:solidFill>
                    <a:prstClr val="white"/>
                  </a:solidFill>
                  <a:cs typeface="Arial" pitchFamily="34" charset="0"/>
                </a:rPr>
                <a:t>up from </a:t>
              </a:r>
              <a:r>
                <a:rPr lang="en-ZA" altLang="ko-KR" sz="1600" dirty="0" smtClean="0">
                  <a:solidFill>
                    <a:prstClr val="white"/>
                  </a:solidFill>
                  <a:cs typeface="Arial" pitchFamily="34" charset="0"/>
                </a:rPr>
                <a:t>280 million </a:t>
              </a:r>
              <a:r>
                <a:rPr lang="en-ZA" altLang="ko-KR" sz="1600" dirty="0">
                  <a:solidFill>
                    <a:prstClr val="white"/>
                  </a:solidFill>
                  <a:cs typeface="Arial" pitchFamily="34" charset="0"/>
                </a:rPr>
                <a:t>(Africa)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3640" y="3374377"/>
              <a:ext cx="20596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/>
              <a:r>
                <a:rPr lang="en-US" altLang="ko-KR" sz="1600" b="1" dirty="0" smtClean="0">
                  <a:solidFill>
                    <a:prstClr val="white"/>
                  </a:solidFill>
                  <a:cs typeface="Arial" pitchFamily="34" charset="0"/>
                </a:rPr>
                <a:t>Nominally, more people poor</a:t>
              </a:r>
              <a:endParaRPr lang="ko-KR" altLang="en-US" sz="1600" b="1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</p:grpSp>
      <p:sp>
        <p:nvSpPr>
          <p:cNvPr id="23" name="Left Arrow 22"/>
          <p:cNvSpPr/>
          <p:nvPr/>
        </p:nvSpPr>
        <p:spPr>
          <a:xfrm rot="20722497">
            <a:off x="6646339" y="3435170"/>
            <a:ext cx="5749840" cy="1193061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 rot="20760000">
            <a:off x="7473360" y="3697064"/>
            <a:ext cx="4128459" cy="660746"/>
            <a:chOff x="803640" y="3374377"/>
            <a:chExt cx="2059657" cy="495559"/>
          </a:xfrm>
        </p:grpSpPr>
        <p:sp>
          <p:nvSpPr>
            <p:cNvPr id="25" name="TextBox 24"/>
            <p:cNvSpPr txBox="1"/>
            <p:nvPr/>
          </p:nvSpPr>
          <p:spPr>
            <a:xfrm>
              <a:off x="803640" y="3616021"/>
              <a:ext cx="2059657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/>
              <a:r>
                <a:rPr lang="en-ZA" altLang="ko-KR" sz="1600" dirty="0">
                  <a:solidFill>
                    <a:prstClr val="white"/>
                  </a:solidFill>
                  <a:cs typeface="Arial" pitchFamily="34" charset="0"/>
                </a:rPr>
                <a:t>Rural areas </a:t>
              </a:r>
              <a:r>
                <a:rPr lang="en-ZA" altLang="ko-KR" sz="1600" dirty="0" smtClean="0">
                  <a:solidFill>
                    <a:prstClr val="white"/>
                  </a:solidFill>
                  <a:cs typeface="Arial" pitchFamily="34" charset="0"/>
                </a:rPr>
                <a:t>much poorer than urban</a:t>
              </a:r>
              <a:endParaRPr lang="en-ZA" altLang="ko-KR" sz="1600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03640" y="3374377"/>
              <a:ext cx="20596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/>
              <a:r>
                <a:rPr lang="en-US" altLang="ko-KR" sz="1600" b="1" dirty="0" smtClean="0">
                  <a:solidFill>
                    <a:prstClr val="white"/>
                  </a:solidFill>
                  <a:cs typeface="Arial" pitchFamily="34" charset="0"/>
                </a:rPr>
                <a:t>High Inequality</a:t>
              </a:r>
              <a:endParaRPr lang="ko-KR" altLang="en-US" sz="1600" b="1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</p:grpSp>
      <p:sp>
        <p:nvSpPr>
          <p:cNvPr id="28" name="Left Arrow 27"/>
          <p:cNvSpPr/>
          <p:nvPr/>
        </p:nvSpPr>
        <p:spPr>
          <a:xfrm rot="20722497">
            <a:off x="6646339" y="4593552"/>
            <a:ext cx="5749840" cy="1193061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 rot="20760000">
            <a:off x="7481036" y="4794871"/>
            <a:ext cx="4614023" cy="783865"/>
            <a:chOff x="803640" y="3374377"/>
            <a:chExt cx="2301901" cy="587900"/>
          </a:xfrm>
        </p:grpSpPr>
        <p:sp>
          <p:nvSpPr>
            <p:cNvPr id="30" name="TextBox 29"/>
            <p:cNvSpPr txBox="1"/>
            <p:nvPr/>
          </p:nvSpPr>
          <p:spPr>
            <a:xfrm>
              <a:off x="803642" y="3523695"/>
              <a:ext cx="2301899" cy="438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/>
              <a:r>
                <a:rPr lang="en-ZA" altLang="ko-KR" sz="1600" dirty="0" smtClean="0">
                  <a:solidFill>
                    <a:prstClr val="white"/>
                  </a:solidFill>
                  <a:cs typeface="Arial" pitchFamily="34" charset="0"/>
                </a:rPr>
                <a:t>income, </a:t>
              </a:r>
              <a:r>
                <a:rPr lang="en-ZA" altLang="ko-KR" sz="1600" dirty="0">
                  <a:solidFill>
                    <a:prstClr val="white"/>
                  </a:solidFill>
                  <a:cs typeface="Arial" pitchFamily="34" charset="0"/>
                </a:rPr>
                <a:t>infrastructure, education, health, and social safety</a:t>
              </a:r>
              <a:endParaRPr lang="ko-KR" altLang="en-US" sz="1600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74377"/>
              <a:ext cx="20596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/>
              <a:r>
                <a:rPr lang="en-US" altLang="ko-KR" sz="1600" b="1" dirty="0" smtClean="0">
                  <a:solidFill>
                    <a:prstClr val="white"/>
                  </a:solidFill>
                  <a:cs typeface="Arial" pitchFamily="34" charset="0"/>
                </a:rPr>
                <a:t>Welfare Indicators Poor</a:t>
              </a:r>
              <a:endParaRPr lang="ko-KR" altLang="en-US" sz="1600" b="1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28" y="2728602"/>
            <a:ext cx="6330615" cy="318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9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83525"/>
            <a:ext cx="10018713" cy="589208"/>
          </a:xfrm>
        </p:spPr>
        <p:txBody>
          <a:bodyPr>
            <a:normAutofit fontScale="90000"/>
          </a:bodyPr>
          <a:lstStyle/>
          <a:p>
            <a:r>
              <a:rPr lang="en-ZA" dirty="0" smtClean="0">
                <a:solidFill>
                  <a:schemeClr val="bg2">
                    <a:lumMod val="50000"/>
                  </a:schemeClr>
                </a:solidFill>
              </a:rPr>
              <a:t>Employment</a:t>
            </a:r>
            <a:endParaRPr lang="en-ZA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559" y="914400"/>
            <a:ext cx="2838629" cy="2756079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126" y="986305"/>
            <a:ext cx="3117741" cy="2469526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438" y="3812146"/>
            <a:ext cx="5667375" cy="2857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095" y="4373316"/>
            <a:ext cx="3514584" cy="173516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334805" y="1137030"/>
            <a:ext cx="3438659" cy="2511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bg2">
                    <a:lumMod val="50000"/>
                  </a:schemeClr>
                </a:solidFill>
              </a:rPr>
              <a:t>High levels of unemployment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bg2">
                    <a:lumMod val="50000"/>
                  </a:schemeClr>
                </a:solidFill>
              </a:rPr>
              <a:t>High levels of informal activity (often more than 90% of the workforce)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bg2">
                    <a:lumMod val="50000"/>
                  </a:schemeClr>
                </a:solidFill>
              </a:rPr>
              <a:t>Mostly labour intensive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bg2">
                    <a:lumMod val="50000"/>
                  </a:schemeClr>
                </a:solidFill>
              </a:rPr>
              <a:t>High levels of illiteracy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bg2">
                    <a:lumMod val="50000"/>
                  </a:schemeClr>
                </a:solidFill>
              </a:rPr>
              <a:t>Highly unskilled labour force</a:t>
            </a:r>
            <a:endParaRPr lang="en-ZA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58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15137" y="0"/>
            <a:ext cx="3168352" cy="6858000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2073" y="164638"/>
            <a:ext cx="4163065" cy="1920213"/>
          </a:xfrm>
        </p:spPr>
        <p:txBody>
          <a:bodyPr/>
          <a:lstStyle/>
          <a:p>
            <a:pPr algn="l"/>
            <a:r>
              <a:rPr lang="en-ZA" altLang="ko-KR" sz="3733" dirty="0">
                <a:solidFill>
                  <a:schemeClr val="accent2"/>
                </a:solidFill>
              </a:rPr>
              <a:t>Social Protection </a:t>
            </a:r>
            <a:r>
              <a:rPr lang="en-ZA" altLang="ko-KR" sz="3733" dirty="0">
                <a:solidFill>
                  <a:schemeClr val="bg2">
                    <a:lumMod val="50000"/>
                  </a:schemeClr>
                </a:solidFill>
              </a:rPr>
              <a:t>in the Region</a:t>
            </a:r>
            <a:endParaRPr lang="ko-KR" altLang="en-US" sz="3733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784" y="1773986"/>
            <a:ext cx="7384706" cy="4687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 algn="just" latinLnBrk="1">
              <a:buFont typeface="Arial" panose="020B0604020202020204" pitchFamily="34" charset="0"/>
              <a:buChar char="•"/>
            </a:pPr>
            <a:r>
              <a:rPr lang="en-ZA" sz="2133" dirty="0">
                <a:solidFill>
                  <a:srgbClr val="EEECE1">
                    <a:lumMod val="50000"/>
                  </a:srgbClr>
                </a:solidFill>
              </a:rPr>
              <a:t>Characterised by low levels of social protection coverage (6%-20%) </a:t>
            </a:r>
          </a:p>
          <a:p>
            <a:pPr marL="228594" indent="-228594" algn="just" latinLnBrk="1">
              <a:buFont typeface="Arial" panose="020B0604020202020204" pitchFamily="34" charset="0"/>
              <a:buChar char="•"/>
            </a:pPr>
            <a:endParaRPr lang="en-ZA" sz="2133" dirty="0">
              <a:solidFill>
                <a:srgbClr val="EEECE1">
                  <a:lumMod val="50000"/>
                </a:srgbClr>
              </a:solidFill>
            </a:endParaRPr>
          </a:p>
          <a:p>
            <a:pPr marL="228594" indent="-228594" algn="just" latinLnBrk="1">
              <a:buFont typeface="Arial" panose="020B0604020202020204" pitchFamily="34" charset="0"/>
              <a:buChar char="•"/>
            </a:pPr>
            <a:r>
              <a:rPr lang="en-ZA" sz="2133" dirty="0">
                <a:solidFill>
                  <a:srgbClr val="EEECE1">
                    <a:lumMod val="50000"/>
                  </a:srgbClr>
                </a:solidFill>
              </a:rPr>
              <a:t>Contributory social security coverage (5%)</a:t>
            </a:r>
          </a:p>
          <a:p>
            <a:pPr marL="228594" indent="-228594" algn="just" latinLnBrk="1">
              <a:buFont typeface="Arial" panose="020B0604020202020204" pitchFamily="34" charset="0"/>
              <a:buChar char="•"/>
            </a:pPr>
            <a:endParaRPr lang="en-ZA" sz="2133" dirty="0">
              <a:solidFill>
                <a:srgbClr val="EEECE1">
                  <a:lumMod val="50000"/>
                </a:srgbClr>
              </a:solidFill>
            </a:endParaRPr>
          </a:p>
          <a:p>
            <a:pPr marL="228594" indent="-228594" algn="just" latinLnBrk="1">
              <a:buFont typeface="Arial" panose="020B0604020202020204" pitchFamily="34" charset="0"/>
              <a:buChar char="•"/>
            </a:pPr>
            <a:r>
              <a:rPr lang="en-ZA" sz="2133" dirty="0">
                <a:solidFill>
                  <a:srgbClr val="EEECE1">
                    <a:lumMod val="50000"/>
                  </a:srgbClr>
                </a:solidFill>
              </a:rPr>
              <a:t>Spending on social protection is typically in the region 1.6% of GDP. </a:t>
            </a:r>
          </a:p>
          <a:p>
            <a:pPr marL="228594" indent="-228594" algn="just" latinLnBrk="1">
              <a:buFont typeface="Arial" panose="020B0604020202020204" pitchFamily="34" charset="0"/>
              <a:buChar char="•"/>
            </a:pPr>
            <a:endParaRPr lang="en-ZA" sz="2133" dirty="0">
              <a:solidFill>
                <a:srgbClr val="EEECE1">
                  <a:lumMod val="50000"/>
                </a:srgbClr>
              </a:solidFill>
            </a:endParaRPr>
          </a:p>
          <a:p>
            <a:pPr marL="228594" indent="-228594" algn="just" latinLnBrk="1">
              <a:buFont typeface="Arial" panose="020B0604020202020204" pitchFamily="34" charset="0"/>
              <a:buChar char="•"/>
            </a:pPr>
            <a:r>
              <a:rPr lang="en-ZA" sz="2133" dirty="0">
                <a:solidFill>
                  <a:srgbClr val="EEECE1">
                    <a:lumMod val="50000"/>
                  </a:srgbClr>
                </a:solidFill>
              </a:rPr>
              <a:t>Dominant programming is Agricultural subsidy, Cash Transfers and School feeding</a:t>
            </a:r>
          </a:p>
          <a:p>
            <a:pPr marL="228594" indent="-228594" algn="just" latinLnBrk="1">
              <a:buFont typeface="Arial" panose="020B0604020202020204" pitchFamily="34" charset="0"/>
              <a:buChar char="•"/>
            </a:pPr>
            <a:endParaRPr lang="en-ZA" sz="2133" dirty="0">
              <a:solidFill>
                <a:srgbClr val="EEECE1">
                  <a:lumMod val="50000"/>
                </a:srgbClr>
              </a:solidFill>
            </a:endParaRPr>
          </a:p>
          <a:p>
            <a:pPr marL="228594" indent="-228594" algn="just" latinLnBrk="1">
              <a:buFont typeface="Arial" panose="020B0604020202020204" pitchFamily="34" charset="0"/>
              <a:buChar char="•"/>
            </a:pPr>
            <a:r>
              <a:rPr lang="en-ZA" sz="2133" dirty="0">
                <a:solidFill>
                  <a:srgbClr val="EEECE1">
                    <a:lumMod val="50000"/>
                  </a:srgbClr>
                </a:solidFill>
              </a:rPr>
              <a:t>Response to poverty and vulnerability and lately inequality </a:t>
            </a:r>
          </a:p>
          <a:p>
            <a:pPr marL="228594" indent="-228594" algn="just" latinLnBrk="1">
              <a:buFont typeface="Arial" panose="020B0604020202020204" pitchFamily="34" charset="0"/>
              <a:buChar char="•"/>
            </a:pPr>
            <a:endParaRPr lang="en-ZA" sz="2133" dirty="0">
              <a:solidFill>
                <a:srgbClr val="EEECE1">
                  <a:lumMod val="50000"/>
                </a:srgbClr>
              </a:solidFill>
            </a:endParaRPr>
          </a:p>
          <a:p>
            <a:pPr marL="228594" indent="-228594" algn="just" latinLnBrk="1">
              <a:buFont typeface="Arial" panose="020B0604020202020204" pitchFamily="34" charset="0"/>
              <a:buChar char="•"/>
            </a:pPr>
            <a:r>
              <a:rPr lang="en-ZA" sz="2133" dirty="0">
                <a:solidFill>
                  <a:srgbClr val="EEECE1">
                    <a:lumMod val="50000"/>
                  </a:srgbClr>
                </a:solidFill>
              </a:rPr>
              <a:t>Still fairly dependent on donor funding</a:t>
            </a:r>
            <a:endParaRPr lang="en-US" altLang="ko-KR" sz="2133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56659"/>
            <a:ext cx="1199456" cy="28803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538434" y="330558"/>
            <a:ext cx="7950559" cy="85987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sz="4267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490" y="1508787"/>
            <a:ext cx="4556951" cy="422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1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8045" y="115910"/>
            <a:ext cx="9274978" cy="1171977"/>
          </a:xfrm>
        </p:spPr>
        <p:txBody>
          <a:bodyPr>
            <a:normAutofit fontScale="90000"/>
          </a:bodyPr>
          <a:lstStyle/>
          <a:p>
            <a:r>
              <a:rPr lang="en-ZA" b="1" dirty="0">
                <a:solidFill>
                  <a:schemeClr val="bg2">
                    <a:lumMod val="50000"/>
                  </a:schemeClr>
                </a:solidFill>
              </a:rPr>
              <a:t>The Current Social Protection Financing Architecture</a:t>
            </a:r>
            <a:endParaRPr lang="en-ZA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5516" r="3970"/>
          <a:stretch/>
        </p:blipFill>
        <p:spPr>
          <a:xfrm>
            <a:off x="1725770" y="1571223"/>
            <a:ext cx="4739425" cy="459468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865534" y="1806307"/>
            <a:ext cx="5073496" cy="2562895"/>
          </a:xfrm>
        </p:spPr>
        <p:txBody>
          <a:bodyPr>
            <a:normAutofit fontScale="92500" lnSpcReduction="20000"/>
          </a:bodyPr>
          <a:lstStyle/>
          <a:p>
            <a:r>
              <a:rPr lang="en-ZA" dirty="0" smtClean="0">
                <a:solidFill>
                  <a:schemeClr val="bg2">
                    <a:lumMod val="50000"/>
                  </a:schemeClr>
                </a:solidFill>
              </a:rPr>
              <a:t>Historical Perspective, 0.7% of GNI</a:t>
            </a:r>
          </a:p>
          <a:p>
            <a:r>
              <a:rPr lang="en-ZA" dirty="0" smtClean="0">
                <a:solidFill>
                  <a:schemeClr val="bg2">
                    <a:lumMod val="50000"/>
                  </a:schemeClr>
                </a:solidFill>
              </a:rPr>
              <a:t>Price Tag for Sustainable Development 5 to 7 trillion, deficit 2.5 trillion</a:t>
            </a:r>
          </a:p>
          <a:p>
            <a:r>
              <a:rPr lang="en-ZA" dirty="0" smtClean="0">
                <a:solidFill>
                  <a:schemeClr val="bg2">
                    <a:lumMod val="50000"/>
                  </a:schemeClr>
                </a:solidFill>
              </a:rPr>
              <a:t>Challenges with ODA for Social Protection in the SDG Dispensation (</a:t>
            </a:r>
            <a:r>
              <a:rPr lang="en-ZA" dirty="0">
                <a:solidFill>
                  <a:schemeClr val="bg2">
                    <a:lumMod val="50000"/>
                  </a:schemeClr>
                </a:solidFill>
              </a:rPr>
              <a:t>peak of $142.6 </a:t>
            </a:r>
            <a:r>
              <a:rPr lang="en-ZA" dirty="0" smtClean="0">
                <a:solidFill>
                  <a:schemeClr val="bg2">
                    <a:lumMod val="50000"/>
                  </a:schemeClr>
                </a:solidFill>
              </a:rPr>
              <a:t>billion in 2016)</a:t>
            </a:r>
          </a:p>
          <a:p>
            <a:r>
              <a:rPr lang="en-ZA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ZA" dirty="0">
                <a:solidFill>
                  <a:schemeClr val="bg2">
                    <a:lumMod val="50000"/>
                  </a:schemeClr>
                </a:solidFill>
              </a:rPr>
              <a:t>World Bank estimated that between 50 and 80 percent of what’s required will come from domestic resources</a:t>
            </a:r>
            <a:r>
              <a:rPr lang="en-ZA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r>
              <a:rPr lang="en-ZA" dirty="0" smtClean="0">
                <a:solidFill>
                  <a:schemeClr val="bg2">
                    <a:lumMod val="50000"/>
                  </a:schemeClr>
                </a:solidFill>
              </a:rPr>
              <a:t>Blended Finance – Social good versus profit</a:t>
            </a:r>
          </a:p>
          <a:p>
            <a:endParaRPr lang="en-ZA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n-ZA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716" y="4069645"/>
            <a:ext cx="3793142" cy="247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0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S POWERPOINT_3DAY content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"/>
            <a:ext cx="9144000" cy="6841269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981200" y="350520"/>
            <a:ext cx="8229600" cy="96043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2800" b="1" dirty="0">
                <a:solidFill>
                  <a:prstClr val="white"/>
                </a:solidFill>
                <a:latin typeface="Avenir LT Std 35 Light" pitchFamily="34" charset="0"/>
              </a:rPr>
              <a:t>How much do countries spend on SP?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057400" y="1066800"/>
            <a:ext cx="8241792" cy="501540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500" dirty="0">
                <a:solidFill>
                  <a:prstClr val="black"/>
                </a:solidFill>
                <a:latin typeface="Avenir Book"/>
                <a:cs typeface="Avenir Book"/>
              </a:rPr>
              <a:t>Simple mean of GDP allocated to SP: </a:t>
            </a:r>
          </a:p>
          <a:p>
            <a:pPr marL="0" indent="0">
              <a:buNone/>
            </a:pPr>
            <a:r>
              <a:rPr lang="en-GB" sz="3500" b="1" dirty="0">
                <a:solidFill>
                  <a:prstClr val="black"/>
                </a:solidFill>
                <a:latin typeface="Avenir Book"/>
                <a:cs typeface="Avenir Book"/>
              </a:rPr>
              <a:t>	On average, 11%. </a:t>
            </a:r>
          </a:p>
          <a:p>
            <a:r>
              <a:rPr lang="en-GB" sz="3500" dirty="0">
                <a:solidFill>
                  <a:prstClr val="black"/>
                </a:solidFill>
                <a:latin typeface="Avenir Book"/>
                <a:cs typeface="Avenir Book"/>
              </a:rPr>
              <a:t>Weighted by population: </a:t>
            </a:r>
          </a:p>
          <a:p>
            <a:pPr marL="0" indent="0">
              <a:buNone/>
            </a:pPr>
            <a:r>
              <a:rPr lang="en-GB" sz="3500" b="1" dirty="0">
                <a:solidFill>
                  <a:prstClr val="black"/>
                </a:solidFill>
                <a:latin typeface="Avenir Book"/>
                <a:cs typeface="Avenir Book"/>
              </a:rPr>
              <a:t>	8.4 per cent of the GDP. </a:t>
            </a:r>
          </a:p>
          <a:p>
            <a:r>
              <a:rPr lang="en-GB" sz="3500" dirty="0">
                <a:solidFill>
                  <a:prstClr val="black"/>
                </a:solidFill>
                <a:latin typeface="Avenir Book"/>
                <a:cs typeface="Avenir Book"/>
              </a:rPr>
              <a:t>In SSA? </a:t>
            </a:r>
          </a:p>
          <a:p>
            <a:pPr marL="0" indent="0">
              <a:buNone/>
            </a:pPr>
            <a:r>
              <a:rPr lang="en-GB" sz="3500" b="1" dirty="0">
                <a:solidFill>
                  <a:prstClr val="black"/>
                </a:solidFill>
                <a:latin typeface="Avenir Book"/>
                <a:cs typeface="Avenir Book"/>
              </a:rPr>
              <a:t>	1.7% of GDP </a:t>
            </a:r>
            <a:r>
              <a:rPr lang="en-GB" sz="3500" dirty="0">
                <a:solidFill>
                  <a:prstClr val="black"/>
                </a:solidFill>
                <a:latin typeface="Avenir Book"/>
                <a:cs typeface="Avenir Book"/>
              </a:rPr>
              <a:t>on average to non-	contributory</a:t>
            </a:r>
          </a:p>
          <a:p>
            <a:endParaRPr lang="en-ZA" b="1" dirty="0">
              <a:solidFill>
                <a:prstClr val="black"/>
              </a:solidFill>
            </a:endParaRPr>
          </a:p>
          <a:p>
            <a:endParaRPr lang="en-ZA" b="1" dirty="0">
              <a:solidFill>
                <a:prstClr val="black"/>
              </a:solidFill>
            </a:endParaRPr>
          </a:p>
          <a:p>
            <a:endParaRPr lang="en-ZA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37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139" y="2982541"/>
            <a:ext cx="2077415" cy="170348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Current Financing Picture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 smtClean="0"/>
              <a:t>Where it gets Interesting</a:t>
            </a:r>
            <a:endParaRPr lang="en-US" altLang="ko-KR" dirty="0"/>
          </a:p>
        </p:txBody>
      </p:sp>
      <p:grpSp>
        <p:nvGrpSpPr>
          <p:cNvPr id="5" name="Group 4"/>
          <p:cNvGrpSpPr/>
          <p:nvPr/>
        </p:nvGrpSpPr>
        <p:grpSpPr>
          <a:xfrm>
            <a:off x="2316987" y="2097805"/>
            <a:ext cx="7523429" cy="3635451"/>
            <a:chOff x="1521716" y="1275606"/>
            <a:chExt cx="5642572" cy="2726588"/>
          </a:xfrm>
          <a:solidFill>
            <a:schemeClr val="accent1"/>
          </a:solidFill>
        </p:grpSpPr>
        <p:grpSp>
          <p:nvGrpSpPr>
            <p:cNvPr id="12" name="Group 11"/>
            <p:cNvGrpSpPr/>
            <p:nvPr/>
          </p:nvGrpSpPr>
          <p:grpSpPr>
            <a:xfrm>
              <a:off x="1521716" y="1596158"/>
              <a:ext cx="3168352" cy="2406036"/>
              <a:chOff x="1691680" y="-1532706"/>
              <a:chExt cx="7101775" cy="5393065"/>
            </a:xfrm>
            <a:grpFill/>
          </p:grpSpPr>
          <p:sp>
            <p:nvSpPr>
              <p:cNvPr id="14" name="Donut 13"/>
              <p:cNvSpPr/>
              <p:nvPr/>
            </p:nvSpPr>
            <p:spPr>
              <a:xfrm>
                <a:off x="1691680" y="-1532706"/>
                <a:ext cx="4896544" cy="4896544"/>
              </a:xfrm>
              <a:prstGeom prst="donut">
                <a:avLst>
                  <a:gd name="adj" fmla="val 1752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Right Arrow 14"/>
              <p:cNvSpPr/>
              <p:nvPr/>
            </p:nvSpPr>
            <p:spPr>
              <a:xfrm>
                <a:off x="4355976" y="2009174"/>
                <a:ext cx="4437479" cy="1851185"/>
              </a:xfrm>
              <a:prstGeom prst="rightArrow">
                <a:avLst>
                  <a:gd name="adj1" fmla="val 45464"/>
                  <a:gd name="adj2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 rot="10800000">
              <a:off x="3995936" y="1275606"/>
              <a:ext cx="3168352" cy="2406036"/>
              <a:chOff x="1691680" y="-1532706"/>
              <a:chExt cx="7101775" cy="5393065"/>
            </a:xfrm>
            <a:grpFill/>
          </p:grpSpPr>
          <p:sp>
            <p:nvSpPr>
              <p:cNvPr id="10" name="Donut 9"/>
              <p:cNvSpPr/>
              <p:nvPr/>
            </p:nvSpPr>
            <p:spPr>
              <a:xfrm>
                <a:off x="1691680" y="-1532706"/>
                <a:ext cx="4896544" cy="4896544"/>
              </a:xfrm>
              <a:prstGeom prst="donut">
                <a:avLst>
                  <a:gd name="adj" fmla="val 1752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Right Arrow 10"/>
              <p:cNvSpPr/>
              <p:nvPr/>
            </p:nvSpPr>
            <p:spPr>
              <a:xfrm>
                <a:off x="4355976" y="2009174"/>
                <a:ext cx="4437479" cy="1851185"/>
              </a:xfrm>
              <a:prstGeom prst="rightArrow">
                <a:avLst>
                  <a:gd name="adj1" fmla="val 45464"/>
                  <a:gd name="adj2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7" name="Round Same Side Corner Rectangle 8"/>
          <p:cNvSpPr/>
          <p:nvPr/>
        </p:nvSpPr>
        <p:spPr>
          <a:xfrm>
            <a:off x="5857481" y="3859731"/>
            <a:ext cx="442440" cy="443119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540491" y="3717290"/>
            <a:ext cx="465683" cy="528668"/>
            <a:chOff x="1308754" y="3454361"/>
            <a:chExt cx="2889328" cy="3280121"/>
          </a:xfrm>
          <a:solidFill>
            <a:schemeClr val="bg1"/>
          </a:solidFill>
        </p:grpSpPr>
        <p:sp>
          <p:nvSpPr>
            <p:cNvPr id="19" name="Donut 18"/>
            <p:cNvSpPr/>
            <p:nvPr/>
          </p:nvSpPr>
          <p:spPr>
            <a:xfrm>
              <a:off x="1308754" y="4335332"/>
              <a:ext cx="2399150" cy="2399150"/>
            </a:xfrm>
            <a:prstGeom prst="donut">
              <a:avLst>
                <a:gd name="adj" fmla="val 157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0" name="Up Arrow 19"/>
            <p:cNvSpPr/>
            <p:nvPr/>
          </p:nvSpPr>
          <p:spPr>
            <a:xfrm rot="2632973">
              <a:off x="3193286" y="3454361"/>
              <a:ext cx="1004796" cy="1639484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163858" y="1700809"/>
            <a:ext cx="53758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Banking on Blended Finance and Domestic Resources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1622" y="5541235"/>
            <a:ext cx="5375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1"/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Minimally Investing in Social Protection and Banking on ODA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31637" y="4998003"/>
            <a:ext cx="31159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1"/>
            <a:r>
              <a:rPr lang="en-US" altLang="ko-KR" sz="1600" b="1" dirty="0">
                <a:solidFill>
                  <a:prstClr val="white"/>
                </a:solidFill>
                <a:cs typeface="Arial" pitchFamily="34" charset="0"/>
              </a:rPr>
              <a:t>Domestic Resources</a:t>
            </a:r>
            <a:endParaRPr lang="ko-KR" alt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98440" y="2463724"/>
            <a:ext cx="31159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ZA" altLang="ko-KR" sz="1600" b="1" dirty="0">
                <a:solidFill>
                  <a:prstClr val="white"/>
                </a:solidFill>
                <a:cs typeface="Arial" pitchFamily="34" charset="0"/>
              </a:rPr>
              <a:t>ODA</a:t>
            </a:r>
            <a:endParaRPr lang="ko-KR" alt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224" y="3381785"/>
            <a:ext cx="1300493" cy="125870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306" y="3162425"/>
            <a:ext cx="1481961" cy="148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6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oid 18"/>
          <p:cNvSpPr/>
          <p:nvPr/>
        </p:nvSpPr>
        <p:spPr>
          <a:xfrm rot="5400000">
            <a:off x="4735980" y="2896333"/>
            <a:ext cx="3648069" cy="2025104"/>
          </a:xfrm>
          <a:prstGeom prst="trapezoid">
            <a:avLst>
              <a:gd name="adj" fmla="val 72234"/>
            </a:avLst>
          </a:prstGeom>
          <a:gradFill>
            <a:gsLst>
              <a:gs pos="0">
                <a:schemeClr val="accent1">
                  <a:lumMod val="50000"/>
                  <a:lumOff val="5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26966"/>
            <a:ext cx="12192000" cy="768085"/>
          </a:xfrm>
        </p:spPr>
        <p:txBody>
          <a:bodyPr/>
          <a:lstStyle/>
          <a:p>
            <a:r>
              <a:rPr lang="en-ZA" sz="4267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African Social Protection Context and the future of work</a:t>
            </a:r>
            <a:endParaRPr lang="ko-KR" altLang="en-US" sz="42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49211" y="1866510"/>
            <a:ext cx="720000" cy="40800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7" name="Rounded Rectangle 6"/>
          <p:cNvSpPr/>
          <p:nvPr/>
        </p:nvSpPr>
        <p:spPr>
          <a:xfrm>
            <a:off x="2874153" y="1866511"/>
            <a:ext cx="720000" cy="40800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9" name="Rounded Rectangle 8"/>
          <p:cNvSpPr/>
          <p:nvPr/>
        </p:nvSpPr>
        <p:spPr>
          <a:xfrm>
            <a:off x="4879399" y="1866511"/>
            <a:ext cx="720000" cy="40800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5" name="Oval 4"/>
          <p:cNvSpPr/>
          <p:nvPr/>
        </p:nvSpPr>
        <p:spPr>
          <a:xfrm>
            <a:off x="6993468" y="3090431"/>
            <a:ext cx="1632181" cy="163218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2" name="TextBox 11"/>
          <p:cNvSpPr txBox="1"/>
          <p:nvPr/>
        </p:nvSpPr>
        <p:spPr>
          <a:xfrm>
            <a:off x="8789828" y="2674923"/>
            <a:ext cx="307234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Employment still largely Informal</a:t>
            </a:r>
          </a:p>
          <a:p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Social Protection coverage challenges</a:t>
            </a:r>
          </a:p>
          <a:p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Financing Gap hugely unresolved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 rot="3411746">
            <a:off x="7449809" y="3176008"/>
            <a:ext cx="640887" cy="1364931"/>
            <a:chOff x="6777274" y="1831284"/>
            <a:chExt cx="552841" cy="1177414"/>
          </a:xfrm>
        </p:grpSpPr>
        <p:grpSp>
          <p:nvGrpSpPr>
            <p:cNvPr id="15" name="Group 14"/>
            <p:cNvGrpSpPr/>
            <p:nvPr/>
          </p:nvGrpSpPr>
          <p:grpSpPr>
            <a:xfrm>
              <a:off x="6939980" y="1831284"/>
              <a:ext cx="385719" cy="718117"/>
              <a:chOff x="6783521" y="1654812"/>
              <a:chExt cx="726841" cy="1353205"/>
            </a:xfrm>
          </p:grpSpPr>
          <p:sp>
            <p:nvSpPr>
              <p:cNvPr id="17" name="Freeform 16"/>
              <p:cNvSpPr/>
              <p:nvPr/>
            </p:nvSpPr>
            <p:spPr>
              <a:xfrm>
                <a:off x="6783521" y="1886618"/>
                <a:ext cx="726841" cy="1121399"/>
              </a:xfrm>
              <a:custGeom>
                <a:avLst/>
                <a:gdLst/>
                <a:ahLst/>
                <a:cxnLst/>
                <a:rect l="l" t="t" r="r" b="b"/>
                <a:pathLst>
                  <a:path w="726841" h="1121399">
                    <a:moveTo>
                      <a:pt x="236325" y="1049494"/>
                    </a:moveTo>
                    <a:lnTo>
                      <a:pt x="495287" y="1049494"/>
                    </a:lnTo>
                    <a:cubicBezTo>
                      <a:pt x="491080" y="1064561"/>
                      <a:pt x="487966" y="1079199"/>
                      <a:pt x="485273" y="1093187"/>
                    </a:cubicBezTo>
                    <a:lnTo>
                      <a:pt x="245258" y="1092728"/>
                    </a:lnTo>
                    <a:close/>
                    <a:moveTo>
                      <a:pt x="363421" y="203844"/>
                    </a:moveTo>
                    <a:cubicBezTo>
                      <a:pt x="401307" y="203844"/>
                      <a:pt x="432020" y="234557"/>
                      <a:pt x="432020" y="272443"/>
                    </a:cubicBezTo>
                    <a:cubicBezTo>
                      <a:pt x="432020" y="310329"/>
                      <a:pt x="401307" y="341042"/>
                      <a:pt x="363421" y="341042"/>
                    </a:cubicBezTo>
                    <a:cubicBezTo>
                      <a:pt x="325534" y="341042"/>
                      <a:pt x="294821" y="310329"/>
                      <a:pt x="294821" y="272443"/>
                    </a:cubicBezTo>
                    <a:cubicBezTo>
                      <a:pt x="294821" y="234557"/>
                      <a:pt x="325534" y="203844"/>
                      <a:pt x="363421" y="203844"/>
                    </a:cubicBezTo>
                    <a:close/>
                    <a:moveTo>
                      <a:pt x="363421" y="135244"/>
                    </a:moveTo>
                    <a:cubicBezTo>
                      <a:pt x="287648" y="135244"/>
                      <a:pt x="226222" y="196671"/>
                      <a:pt x="226222" y="272443"/>
                    </a:cubicBezTo>
                    <a:cubicBezTo>
                      <a:pt x="226222" y="348216"/>
                      <a:pt x="287648" y="409642"/>
                      <a:pt x="363421" y="409642"/>
                    </a:cubicBezTo>
                    <a:cubicBezTo>
                      <a:pt x="439193" y="409642"/>
                      <a:pt x="500619" y="348216"/>
                      <a:pt x="500619" y="272443"/>
                    </a:cubicBezTo>
                    <a:cubicBezTo>
                      <a:pt x="500619" y="196671"/>
                      <a:pt x="439193" y="135244"/>
                      <a:pt x="363421" y="135244"/>
                    </a:cubicBezTo>
                    <a:close/>
                    <a:moveTo>
                      <a:pt x="196200" y="0"/>
                    </a:moveTo>
                    <a:cubicBezTo>
                      <a:pt x="300307" y="58658"/>
                      <a:pt x="427219" y="59450"/>
                      <a:pt x="531959" y="2129"/>
                    </a:cubicBezTo>
                    <a:cubicBezTo>
                      <a:pt x="645195" y="251105"/>
                      <a:pt x="615578" y="521951"/>
                      <a:pt x="565642" y="749813"/>
                    </a:cubicBezTo>
                    <a:lnTo>
                      <a:pt x="726841" y="904479"/>
                    </a:lnTo>
                    <a:lnTo>
                      <a:pt x="700460" y="1113326"/>
                    </a:lnTo>
                    <a:lnTo>
                      <a:pt x="510728" y="982128"/>
                    </a:lnTo>
                    <a:lnTo>
                      <a:pt x="503274" y="1014651"/>
                    </a:lnTo>
                    <a:lnTo>
                      <a:pt x="228241" y="1014651"/>
                    </a:lnTo>
                    <a:cubicBezTo>
                      <a:pt x="226194" y="1005458"/>
                      <a:pt x="223902" y="996068"/>
                      <a:pt x="221524" y="986461"/>
                    </a:cubicBezTo>
                    <a:lnTo>
                      <a:pt x="26381" y="1121399"/>
                    </a:lnTo>
                    <a:lnTo>
                      <a:pt x="0" y="912552"/>
                    </a:lnTo>
                    <a:lnTo>
                      <a:pt x="162681" y="756465"/>
                    </a:lnTo>
                    <a:lnTo>
                      <a:pt x="163137" y="757906"/>
                    </a:lnTo>
                    <a:lnTo>
                      <a:pt x="165881" y="748957"/>
                    </a:lnTo>
                    <a:cubicBezTo>
                      <a:pt x="117348" y="521774"/>
                      <a:pt x="87568" y="246912"/>
                      <a:pt x="1962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6997804" y="1654812"/>
                <a:ext cx="298274" cy="244742"/>
              </a:xfrm>
              <a:custGeom>
                <a:avLst/>
                <a:gdLst/>
                <a:ahLst/>
                <a:cxnLst/>
                <a:rect l="l" t="t" r="r" b="b"/>
                <a:pathLst>
                  <a:path w="298274" h="244742">
                    <a:moveTo>
                      <a:pt x="147328" y="0"/>
                    </a:moveTo>
                    <a:cubicBezTo>
                      <a:pt x="212319" y="65590"/>
                      <a:pt x="261867" y="134854"/>
                      <a:pt x="298274" y="206570"/>
                    </a:cubicBezTo>
                    <a:cubicBezTo>
                      <a:pt x="205418" y="258299"/>
                      <a:pt x="92251" y="257374"/>
                      <a:pt x="0" y="204273"/>
                    </a:cubicBezTo>
                    <a:cubicBezTo>
                      <a:pt x="35363" y="132633"/>
                      <a:pt x="83678" y="64016"/>
                      <a:pt x="1473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</p:grpSp>
        <p:sp>
          <p:nvSpPr>
            <p:cNvPr id="16" name="Freeform 15"/>
            <p:cNvSpPr/>
            <p:nvPr/>
          </p:nvSpPr>
          <p:spPr>
            <a:xfrm>
              <a:off x="6777274" y="2572267"/>
              <a:ext cx="552841" cy="436431"/>
            </a:xfrm>
            <a:custGeom>
              <a:avLst/>
              <a:gdLst/>
              <a:ahLst/>
              <a:cxnLst/>
              <a:rect l="l" t="t" r="r" b="b"/>
              <a:pathLst>
                <a:path w="935319" h="738371">
                  <a:moveTo>
                    <a:pt x="570246" y="5904"/>
                  </a:moveTo>
                  <a:cubicBezTo>
                    <a:pt x="462283" y="64891"/>
                    <a:pt x="426421" y="317189"/>
                    <a:pt x="649701" y="474399"/>
                  </a:cubicBezTo>
                  <a:cubicBezTo>
                    <a:pt x="593836" y="327977"/>
                    <a:pt x="630970" y="255746"/>
                    <a:pt x="667057" y="182470"/>
                  </a:cubicBezTo>
                  <a:cubicBezTo>
                    <a:pt x="667659" y="219721"/>
                    <a:pt x="629598" y="299814"/>
                    <a:pt x="723199" y="346469"/>
                  </a:cubicBezTo>
                  <a:cubicBezTo>
                    <a:pt x="679394" y="206128"/>
                    <a:pt x="864427" y="161920"/>
                    <a:pt x="670152" y="6949"/>
                  </a:cubicBezTo>
                  <a:cubicBezTo>
                    <a:pt x="951156" y="47548"/>
                    <a:pt x="868526" y="190548"/>
                    <a:pt x="935319" y="334595"/>
                  </a:cubicBezTo>
                  <a:cubicBezTo>
                    <a:pt x="886447" y="343095"/>
                    <a:pt x="815632" y="212619"/>
                    <a:pt x="831546" y="274410"/>
                  </a:cubicBezTo>
                  <a:cubicBezTo>
                    <a:pt x="915063" y="518579"/>
                    <a:pt x="665249" y="525551"/>
                    <a:pt x="744586" y="738371"/>
                  </a:cubicBezTo>
                  <a:cubicBezTo>
                    <a:pt x="498005" y="724435"/>
                    <a:pt x="570128" y="495242"/>
                    <a:pt x="454164" y="439509"/>
                  </a:cubicBezTo>
                  <a:cubicBezTo>
                    <a:pt x="422689" y="433882"/>
                    <a:pt x="384944" y="459601"/>
                    <a:pt x="454829" y="574141"/>
                  </a:cubicBezTo>
                  <a:cubicBezTo>
                    <a:pt x="47812" y="270832"/>
                    <a:pt x="333584" y="22904"/>
                    <a:pt x="570246" y="5904"/>
                  </a:cubicBezTo>
                  <a:close/>
                  <a:moveTo>
                    <a:pt x="0" y="0"/>
                  </a:moveTo>
                  <a:lnTo>
                    <a:pt x="9284" y="0"/>
                  </a:lnTo>
                  <a:lnTo>
                    <a:pt x="746" y="59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</p:grpSp>
      <p:sp>
        <p:nvSpPr>
          <p:cNvPr id="21" name="Oval 20"/>
          <p:cNvSpPr/>
          <p:nvPr/>
        </p:nvSpPr>
        <p:spPr>
          <a:xfrm>
            <a:off x="2926089" y="1927525"/>
            <a:ext cx="616128" cy="6161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2" name="Oval 21"/>
          <p:cNvSpPr/>
          <p:nvPr/>
        </p:nvSpPr>
        <p:spPr>
          <a:xfrm>
            <a:off x="3887755" y="1927525"/>
            <a:ext cx="616128" cy="6161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3" name="Oval 22"/>
          <p:cNvSpPr/>
          <p:nvPr/>
        </p:nvSpPr>
        <p:spPr>
          <a:xfrm>
            <a:off x="4931335" y="1927525"/>
            <a:ext cx="616128" cy="6161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5" name="TextBox 24"/>
          <p:cNvSpPr txBox="1"/>
          <p:nvPr/>
        </p:nvSpPr>
        <p:spPr>
          <a:xfrm>
            <a:off x="3865397" y="1950074"/>
            <a:ext cx="71136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67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2667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81720" y="1963137"/>
            <a:ext cx="71136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67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2667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84824" y="1958457"/>
            <a:ext cx="71136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67" b="1" dirty="0">
                <a:solidFill>
                  <a:schemeClr val="accent1"/>
                </a:solidFill>
                <a:cs typeface="Arial" pitchFamily="34" charset="0"/>
              </a:rPr>
              <a:t>03</a:t>
            </a:r>
            <a:endParaRPr lang="ko-KR" altLang="en-US" sz="2667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1703783" y="4030436"/>
            <a:ext cx="316239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867" b="1" dirty="0">
                <a:solidFill>
                  <a:schemeClr val="bg1"/>
                </a:solidFill>
                <a:cs typeface="Arial" pitchFamily="34" charset="0"/>
              </a:rPr>
              <a:t>Employment</a:t>
            </a:r>
            <a:endParaRPr lang="ko-KR" altLang="en-US" sz="1867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624973" y="3935021"/>
            <a:ext cx="316239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altLang="ko-KR" sz="1867" b="1" dirty="0">
                <a:solidFill>
                  <a:schemeClr val="bg1"/>
                </a:solidFill>
                <a:cs typeface="Arial" pitchFamily="34" charset="0"/>
              </a:rPr>
              <a:t>Social Protection</a:t>
            </a:r>
            <a:endParaRPr lang="ko-KR" altLang="en-US" sz="1867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6200000">
            <a:off x="3658203" y="4030439"/>
            <a:ext cx="316239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867" b="1" dirty="0">
                <a:solidFill>
                  <a:schemeClr val="bg1"/>
                </a:solidFill>
                <a:cs typeface="Arial" pitchFamily="34" charset="0"/>
              </a:rPr>
              <a:t>Financing</a:t>
            </a:r>
            <a:endParaRPr lang="ko-KR" altLang="en-US" sz="1867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95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6497146" y="2667183"/>
            <a:ext cx="4941268" cy="4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497146" y="3651569"/>
            <a:ext cx="4941268" cy="4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97146" y="4635956"/>
            <a:ext cx="4941268" cy="4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80671" y="692587"/>
            <a:ext cx="11280576" cy="120068"/>
          </a:xfrm>
        </p:spPr>
        <p:txBody>
          <a:bodyPr/>
          <a:lstStyle/>
          <a:p>
            <a:r>
              <a:rPr lang="en-ZA" altLang="ko-KR" sz="3733" dirty="0"/>
              <a:t>Key Considerations for a responsive Social Protection System for the Future of Work</a:t>
            </a:r>
            <a:endParaRPr lang="ko-KR" altLang="en-US" sz="3733" dirty="0"/>
          </a:p>
        </p:txBody>
      </p:sp>
      <p:grpSp>
        <p:nvGrpSpPr>
          <p:cNvPr id="15" name="Group 14"/>
          <p:cNvGrpSpPr/>
          <p:nvPr/>
        </p:nvGrpSpPr>
        <p:grpSpPr>
          <a:xfrm>
            <a:off x="5411814" y="1317042"/>
            <a:ext cx="1403157" cy="4928439"/>
            <a:chOff x="4058860" y="987781"/>
            <a:chExt cx="1052368" cy="3696329"/>
          </a:xfrm>
        </p:grpSpPr>
        <p:sp>
          <p:nvSpPr>
            <p:cNvPr id="6" name="Rectangle 8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avLst/>
              <a:gdLst/>
              <a:ahLst/>
              <a:cxnLst/>
              <a:rect l="l" t="t" r="r" b="b"/>
              <a:pathLst>
                <a:path w="1802378" h="1800199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100000">
                  <a:schemeClr val="accent2">
                    <a:lumMod val="70000"/>
                    <a:lumOff val="3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7" name="Rectangle 8"/>
            <p:cNvSpPr/>
            <p:nvPr/>
          </p:nvSpPr>
          <p:spPr>
            <a:xfrm>
              <a:off x="4468857" y="3793500"/>
              <a:ext cx="200342" cy="872829"/>
            </a:xfrm>
            <a:custGeom>
              <a:avLst/>
              <a:gdLst>
                <a:gd name="connsiteX0" fmla="*/ 0 w 1359043"/>
                <a:gd name="connsiteY0" fmla="*/ 0 h 1813992"/>
                <a:gd name="connsiteX1" fmla="*/ 1359043 w 1359043"/>
                <a:gd name="connsiteY1" fmla="*/ 0 h 1813992"/>
                <a:gd name="connsiteX2" fmla="*/ 1359043 w 1359043"/>
                <a:gd name="connsiteY2" fmla="*/ 212596 h 1813992"/>
                <a:gd name="connsiteX3" fmla="*/ 806822 w 1359043"/>
                <a:gd name="connsiteY3" fmla="*/ 1813992 h 1813992"/>
                <a:gd name="connsiteX4" fmla="*/ 1012 w 1359043"/>
                <a:gd name="connsiteY4" fmla="*/ 289727 h 1813992"/>
                <a:gd name="connsiteX5" fmla="*/ 0 w 1359043"/>
                <a:gd name="connsiteY5" fmla="*/ 289727 h 1813992"/>
                <a:gd name="connsiteX6" fmla="*/ 0 w 1359043"/>
                <a:gd name="connsiteY6" fmla="*/ 288030 h 1813992"/>
                <a:gd name="connsiteX7" fmla="*/ 0 w 1359043"/>
                <a:gd name="connsiteY7" fmla="*/ 0 h 1813992"/>
                <a:gd name="connsiteX0" fmla="*/ 0 w 1359043"/>
                <a:gd name="connsiteY0" fmla="*/ 0 h 1820658"/>
                <a:gd name="connsiteX1" fmla="*/ 1359043 w 1359043"/>
                <a:gd name="connsiteY1" fmla="*/ 0 h 1820658"/>
                <a:gd name="connsiteX2" fmla="*/ 1359043 w 1359043"/>
                <a:gd name="connsiteY2" fmla="*/ 212596 h 1820658"/>
                <a:gd name="connsiteX3" fmla="*/ 720119 w 1359043"/>
                <a:gd name="connsiteY3" fmla="*/ 1820658 h 1820658"/>
                <a:gd name="connsiteX4" fmla="*/ 1012 w 1359043"/>
                <a:gd name="connsiteY4" fmla="*/ 289727 h 1820658"/>
                <a:gd name="connsiteX5" fmla="*/ 0 w 1359043"/>
                <a:gd name="connsiteY5" fmla="*/ 289727 h 1820658"/>
                <a:gd name="connsiteX6" fmla="*/ 0 w 1359043"/>
                <a:gd name="connsiteY6" fmla="*/ 288030 h 1820658"/>
                <a:gd name="connsiteX7" fmla="*/ 0 w 1359043"/>
                <a:gd name="connsiteY7" fmla="*/ 0 h 18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043" h="1820658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2"/>
            <p:cNvSpPr/>
            <p:nvPr/>
          </p:nvSpPr>
          <p:spPr>
            <a:xfrm>
              <a:off x="4291066" y="1891296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2"/>
            <p:cNvSpPr/>
            <p:nvPr/>
          </p:nvSpPr>
          <p:spPr>
            <a:xfrm>
              <a:off x="4486591" y="1953886"/>
              <a:ext cx="196906" cy="1950905"/>
            </a:xfrm>
            <a:custGeom>
              <a:avLst/>
              <a:gdLst/>
              <a:ahLst/>
              <a:cxnLst/>
              <a:rect l="l" t="t" r="r" b="b"/>
              <a:pathLst>
                <a:path w="196906" h="1950905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2"/>
            <p:cNvSpPr/>
            <p:nvPr/>
          </p:nvSpPr>
          <p:spPr>
            <a:xfrm>
              <a:off x="4683483" y="1895514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11" name="Isosceles Triangle 10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" name="Parallelogram 15"/>
            <p:cNvSpPr/>
            <p:nvPr/>
          </p:nvSpPr>
          <p:spPr>
            <a:xfrm rot="16200000">
              <a:off x="4098945" y="947696"/>
              <a:ext cx="972197" cy="1052368"/>
            </a:xfrm>
            <a:custGeom>
              <a:avLst/>
              <a:gdLst/>
              <a:ahLst/>
              <a:cxnLst/>
              <a:rect l="l" t="t" r="r" b="b"/>
              <a:pathLst>
                <a:path w="2993176" h="3240001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911425" y="2685097"/>
            <a:ext cx="4941268" cy="4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1425" y="3669484"/>
            <a:ext cx="4941268" cy="4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11425" y="4653871"/>
            <a:ext cx="4941268" cy="4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 dirty="0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75567" y="2701997"/>
            <a:ext cx="316239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R" sz="1867" b="1" dirty="0">
                <a:solidFill>
                  <a:prstClr val="white"/>
                </a:solidFill>
                <a:cs typeface="Arial" pitchFamily="34" charset="0"/>
              </a:rPr>
              <a:t>Data Systems</a:t>
            </a:r>
            <a:endParaRPr lang="ko-KR" altLang="en-US" sz="1867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75567" y="3657471"/>
            <a:ext cx="316239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R" sz="1867" b="1" dirty="0">
                <a:solidFill>
                  <a:prstClr val="white"/>
                </a:solidFill>
                <a:cs typeface="Arial" pitchFamily="34" charset="0"/>
              </a:rPr>
              <a:t>Benefit Portability</a:t>
            </a:r>
            <a:endParaRPr lang="ko-KR" altLang="en-US" sz="1867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75567" y="4698165"/>
            <a:ext cx="316239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R" sz="1867" b="1" dirty="0">
                <a:solidFill>
                  <a:prstClr val="white"/>
                </a:solidFill>
                <a:cs typeface="Arial" pitchFamily="34" charset="0"/>
              </a:rPr>
              <a:t>Rethinking Tax</a:t>
            </a:r>
            <a:endParaRPr lang="ko-KR" altLang="en-US" sz="1867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55573" y="2727630"/>
            <a:ext cx="316239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1"/>
            <a:r>
              <a:rPr lang="en-US" altLang="ko-KR" sz="1867" b="1" dirty="0">
                <a:solidFill>
                  <a:prstClr val="white"/>
                </a:solidFill>
                <a:cs typeface="Arial" pitchFamily="34" charset="0"/>
              </a:rPr>
              <a:t>Fiscal Space Expansion</a:t>
            </a:r>
            <a:endParaRPr lang="ko-KR" altLang="en-US" sz="1867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55573" y="3683103"/>
            <a:ext cx="316239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1"/>
            <a:r>
              <a:rPr lang="en-US" altLang="ko-KR" sz="1867" b="1" dirty="0">
                <a:solidFill>
                  <a:prstClr val="white"/>
                </a:solidFill>
                <a:cs typeface="Arial" pitchFamily="34" charset="0"/>
              </a:rPr>
              <a:t>Domestic Resourcing</a:t>
            </a:r>
            <a:endParaRPr lang="ko-KR" altLang="en-US" sz="1867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55573" y="4723798"/>
            <a:ext cx="316239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1"/>
            <a:r>
              <a:rPr lang="en-US" altLang="ko-KR" sz="1867" b="1" dirty="0">
                <a:solidFill>
                  <a:prstClr val="white"/>
                </a:solidFill>
                <a:cs typeface="Arial" pitchFamily="34" charset="0"/>
              </a:rPr>
              <a:t>Restructuring Education</a:t>
            </a:r>
            <a:endParaRPr lang="ko-KR" altLang="en-US" sz="1867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26231" y="3112367"/>
            <a:ext cx="533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ZA" sz="1600" dirty="0">
                <a:solidFill>
                  <a:prstClr val="black"/>
                </a:solidFill>
              </a:rPr>
              <a:t>Data systems will be pivotal to the identification of Social Protection Needs and policy design</a:t>
            </a:r>
            <a:endParaRPr lang="ko-KR" altLang="en-US" sz="1600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07185" y="4101906"/>
            <a:ext cx="5445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ZA" sz="1600" dirty="0">
                <a:solidFill>
                  <a:prstClr val="black"/>
                </a:solidFill>
              </a:rPr>
              <a:t>Regulations should be modified and simplified to address the challenges from changes in work. </a:t>
            </a:r>
            <a:endParaRPr lang="ko-KR" altLang="en-US" sz="1600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26230" y="5203586"/>
            <a:ext cx="5426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ZA" sz="1600" dirty="0">
                <a:solidFill>
                  <a:prstClr val="black"/>
                </a:solidFill>
              </a:rPr>
              <a:t>Reducing tax reliance on low income earners and curbing tax competition</a:t>
            </a:r>
            <a:endParaRPr lang="ko-KR" altLang="en-US" sz="1600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1372" y="3088861"/>
            <a:ext cx="5364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1"/>
            <a:r>
              <a:rPr lang="en-ZA" sz="1600" dirty="0">
                <a:solidFill>
                  <a:prstClr val="black"/>
                </a:solidFill>
              </a:rPr>
              <a:t>Earmarked taxes or through taxation of natural resource extraction</a:t>
            </a:r>
            <a:endParaRPr lang="ko-KR" altLang="en-US" sz="1600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31372" y="4126373"/>
            <a:ext cx="5282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1"/>
            <a:r>
              <a:rPr lang="en-ZA" sz="1600" dirty="0">
                <a:solidFill>
                  <a:prstClr val="black"/>
                </a:solidFill>
              </a:rPr>
              <a:t>Sustainability through increased levels of domestic financing and Legislation</a:t>
            </a:r>
            <a:endParaRPr lang="ko-KR" altLang="en-US" sz="1600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0545" y="5163885"/>
            <a:ext cx="5280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1"/>
            <a:r>
              <a:rPr lang="en-ZA" sz="1600" dirty="0">
                <a:solidFill>
                  <a:prstClr val="black"/>
                </a:solidFill>
              </a:rPr>
              <a:t>Education system and skills development as a core element of Social Protection provision</a:t>
            </a:r>
            <a:endParaRPr lang="ko-KR" altLang="en-US" sz="1600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56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78187" y="312312"/>
            <a:ext cx="10018713" cy="1752599"/>
          </a:xfrm>
        </p:spPr>
        <p:txBody>
          <a:bodyPr/>
          <a:lstStyle/>
          <a:p>
            <a:r>
              <a:rPr lang="en-ZA" dirty="0" smtClean="0">
                <a:solidFill>
                  <a:schemeClr val="bg2">
                    <a:lumMod val="50000"/>
                  </a:schemeClr>
                </a:solidFill>
              </a:rPr>
              <a:t>That’s it! </a:t>
            </a:r>
            <a:br>
              <a:rPr lang="en-ZA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ZA" dirty="0" smtClean="0">
                <a:solidFill>
                  <a:schemeClr val="bg2">
                    <a:lumMod val="50000"/>
                  </a:schemeClr>
                </a:solidFill>
              </a:rPr>
              <a:t>Thank you for your Attention</a:t>
            </a:r>
            <a:endParaRPr lang="en-ZA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336" y="2322759"/>
            <a:ext cx="3464416" cy="346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12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Custom 11">
      <a:dk1>
        <a:srgbClr val="FFFF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1_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2_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3_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1598</TotalTime>
  <Words>557</Words>
  <Application>Microsoft Office PowerPoint</Application>
  <PresentationFormat>Widescreen</PresentationFormat>
  <Paragraphs>150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12</vt:i4>
      </vt:variant>
    </vt:vector>
  </HeadingPairs>
  <TitlesOfParts>
    <vt:vector size="28" baseType="lpstr">
      <vt:lpstr>Arial Unicode MS</vt:lpstr>
      <vt:lpstr>Arial</vt:lpstr>
      <vt:lpstr>Avenir Book</vt:lpstr>
      <vt:lpstr>Avenir LT Std 35 Light</vt:lpstr>
      <vt:lpstr>Calibri</vt:lpstr>
      <vt:lpstr>Corbel</vt:lpstr>
      <vt:lpstr>HY엽서L</vt:lpstr>
      <vt:lpstr>Times New Roman</vt:lpstr>
      <vt:lpstr>Wingdings</vt:lpstr>
      <vt:lpstr>Wingdings 2</vt:lpstr>
      <vt:lpstr>Parallax</vt:lpstr>
      <vt:lpstr>Office Theme</vt:lpstr>
      <vt:lpstr>Contents Slide Master</vt:lpstr>
      <vt:lpstr>1_Contents Slide Master</vt:lpstr>
      <vt:lpstr>2_Contents Slide Master</vt:lpstr>
      <vt:lpstr>3_Contents Slide Master</vt:lpstr>
      <vt:lpstr>  “Social Protection Finance for a changing World of Work - Key Considerations For A Responsive Financing Framework For Social Protection In Africa ” </vt:lpstr>
      <vt:lpstr>PowerPoint Presentation</vt:lpstr>
      <vt:lpstr>Contextual Overview</vt:lpstr>
      <vt:lpstr>PowerPoint Presentation</vt:lpstr>
      <vt:lpstr>Employment</vt:lpstr>
      <vt:lpstr>PowerPoint Presentation</vt:lpstr>
      <vt:lpstr>The Current Social Protection Financing Architecture</vt:lpstr>
      <vt:lpstr>PowerPoint Presentation</vt:lpstr>
      <vt:lpstr>PowerPoint Presentation</vt:lpstr>
      <vt:lpstr>PowerPoint Presentation</vt:lpstr>
      <vt:lpstr>PowerPoint Presentation</vt:lpstr>
      <vt:lpstr>That’s it!  Thank you for your Attention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“THE ROLE OF CIVIL SOCIETY ORGANIZATIONS IN STEMMING THE TIDE OF YOUTH MIGRATION FROM AFRICA”</dc:title>
  <dc:creator>Oomang Parag</dc:creator>
  <cp:lastModifiedBy>Nick</cp:lastModifiedBy>
  <cp:revision>40</cp:revision>
  <dcterms:created xsi:type="dcterms:W3CDTF">2018-04-23T07:35:52Z</dcterms:created>
  <dcterms:modified xsi:type="dcterms:W3CDTF">2018-05-08T09:04:32Z</dcterms:modified>
</cp:coreProperties>
</file>