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9" r:id="rId3"/>
    <p:sldId id="260" r:id="rId4"/>
    <p:sldId id="280" r:id="rId5"/>
    <p:sldId id="261" r:id="rId6"/>
    <p:sldId id="263" r:id="rId7"/>
    <p:sldId id="283" r:id="rId8"/>
    <p:sldId id="264" r:id="rId9"/>
    <p:sldId id="288" r:id="rId10"/>
    <p:sldId id="289" r:id="rId11"/>
    <p:sldId id="287" r:id="rId12"/>
    <p:sldId id="265" r:id="rId13"/>
    <p:sldId id="281" r:id="rId14"/>
    <p:sldId id="282" r:id="rId15"/>
    <p:sldId id="286" r:id="rId16"/>
    <p:sldId id="267" r:id="rId17"/>
    <p:sldId id="285" r:id="rId18"/>
    <p:sldId id="268" r:id="rId19"/>
    <p:sldId id="269" r:id="rId20"/>
    <p:sldId id="291" r:id="rId21"/>
    <p:sldId id="29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9" autoAdjust="0"/>
    <p:restoredTop sz="94660"/>
  </p:normalViewPr>
  <p:slideViewPr>
    <p:cSldViewPr snapToGrid="0">
      <p:cViewPr>
        <p:scale>
          <a:sx n="81" d="100"/>
          <a:sy n="81" d="100"/>
        </p:scale>
        <p:origin x="-258" y="-13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userDrawn="1"/>
        </p:nvSpPr>
        <p:spPr>
          <a:xfrm>
            <a:off x="3441700" y="203200"/>
            <a:ext cx="5892800" cy="6654800"/>
          </a:xfrm>
          <a:prstGeom prst="rect">
            <a:avLst/>
          </a:prstGeom>
          <a:blipFill>
            <a:blip r:embed="rId2">
              <a:lum bright="70000" contrast="-70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94B6C2E-B6F5-476A-B85A-5574832F4D66}" type="datetimeFigureOut">
              <a:rPr lang="en-ZA" smtClean="0"/>
              <a:t>2018/05/09</a:t>
            </a:fld>
            <a:endParaRPr lang="en-ZA"/>
          </a:p>
        </p:txBody>
      </p:sp>
      <p:sp>
        <p:nvSpPr>
          <p:cNvPr id="5" name="Footer Placeholder 4"/>
          <p:cNvSpPr>
            <a:spLocks noGrp="1"/>
          </p:cNvSpPr>
          <p:nvPr>
            <p:ph type="ftr" sz="quarter" idx="11"/>
          </p:nvPr>
        </p:nvSpPr>
        <p:spPr>
          <a:xfrm>
            <a:off x="5332412" y="5883275"/>
            <a:ext cx="4324044" cy="365125"/>
          </a:xfrm>
        </p:spPr>
        <p:txBody>
          <a:bodyPr/>
          <a:lstStyle/>
          <a:p>
            <a:endParaRPr lang="en-ZA"/>
          </a:p>
        </p:txBody>
      </p:sp>
      <p:sp>
        <p:nvSpPr>
          <p:cNvPr id="6" name="Slide Number Placeholder 5"/>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40542576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94B6C2E-B6F5-476A-B85A-5574832F4D66}" type="datetimeFigureOut">
              <a:rPr lang="en-ZA" smtClean="0"/>
              <a:t>2018/05/09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a:xfrm>
            <a:off x="10951856" y="5867131"/>
            <a:ext cx="551167" cy="365125"/>
          </a:xfrm>
        </p:spPr>
        <p:txBody>
          <a:bodyPr/>
          <a:lstStyle/>
          <a:p>
            <a:fld id="{BDAA52F6-0E40-4925-B2DE-78E04AC30FD1}" type="slidenum">
              <a:rPr lang="en-ZA" smtClean="0"/>
              <a:t>‹#›</a:t>
            </a:fld>
            <a:endParaRPr lang="en-ZA"/>
          </a:p>
        </p:txBody>
      </p:sp>
      <p:sp>
        <p:nvSpPr>
          <p:cNvPr id="9" name="Rectangle 8"/>
          <p:cNvSpPr/>
          <p:nvPr userDrawn="1"/>
        </p:nvSpPr>
        <p:spPr>
          <a:xfrm>
            <a:off x="9563100" y="4368800"/>
            <a:ext cx="2260600" cy="2133600"/>
          </a:xfrm>
          <a:prstGeom prst="rect">
            <a:avLst/>
          </a:prstGeom>
          <a:blipFill>
            <a:blip r:embed="rId2">
              <a:lum bright="70000" contrast="-70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550707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4B6C2E-B6F5-476A-B85A-5574832F4D66}" type="datetimeFigureOut">
              <a:rPr lang="en-ZA" smtClean="0"/>
              <a:t>2018/05/09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32030900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94B6C2E-B6F5-476A-B85A-5574832F4D66}" type="datetimeFigureOut">
              <a:rPr lang="en-ZA" smtClean="0"/>
              <a:t>2018/05/09</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41424019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94B6C2E-B6F5-476A-B85A-5574832F4D66}" type="datetimeFigureOut">
              <a:rPr lang="en-ZA" smtClean="0"/>
              <a:t>2018/05/09</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41569451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94B6C2E-B6F5-476A-B85A-5574832F4D66}" type="datetimeFigureOut">
              <a:rPr lang="en-ZA" smtClean="0"/>
              <a:t>2018/05/09</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1419402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4B6C2E-B6F5-476A-B85A-5574832F4D66}" type="datetimeFigureOut">
              <a:rPr lang="en-ZA" smtClean="0"/>
              <a:t>2018/05/09</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3151106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4B6C2E-B6F5-476A-B85A-5574832F4D66}" type="datetimeFigureOut">
              <a:rPr lang="en-ZA" smtClean="0"/>
              <a:t>2018/05/09</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1784997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4B6C2E-B6F5-476A-B85A-5574832F4D66}" type="datetimeFigureOut">
              <a:rPr lang="en-ZA" smtClean="0"/>
              <a:t>2018/05/09</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33334172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4B6C2E-B6F5-476A-B85A-5574832F4D66}" type="datetimeFigureOut">
              <a:rPr lang="en-ZA" smtClean="0"/>
              <a:t>2018/05/09</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3760196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4B6C2E-B6F5-476A-B85A-5574832F4D66}" type="datetimeFigureOut">
              <a:rPr lang="en-ZA" smtClean="0"/>
              <a:t>2018/05/09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522273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4B6C2E-B6F5-476A-B85A-5574832F4D66}" type="datetimeFigureOut">
              <a:rPr lang="en-ZA" smtClean="0"/>
              <a:t>2018/05/09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39863415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4B6C2E-B6F5-476A-B85A-5574832F4D66}" type="datetimeFigureOut">
              <a:rPr lang="en-ZA" smtClean="0"/>
              <a:t>2018/05/09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32838355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4B6C2E-B6F5-476A-B85A-5574832F4D66}" type="datetimeFigureOut">
              <a:rPr lang="en-ZA" smtClean="0"/>
              <a:t>2018/05/09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23613714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4B6C2E-B6F5-476A-B85A-5574832F4D66}" type="datetimeFigureOut">
              <a:rPr lang="en-ZA" smtClean="0"/>
              <a:t>2018/05/09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17931209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94B6C2E-B6F5-476A-B85A-5574832F4D66}" type="datetimeFigureOut">
              <a:rPr lang="en-ZA" smtClean="0"/>
              <a:t>2018/05/09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14473960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94B6C2E-B6F5-476A-B85A-5574832F4D66}" type="datetimeFigureOut">
              <a:rPr lang="en-ZA" smtClean="0"/>
              <a:t>2018/05/09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1683561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94B6C2E-B6F5-476A-B85A-5574832F4D66}" type="datetimeFigureOut">
              <a:rPr lang="en-ZA" smtClean="0"/>
              <a:t>2018/05/09</a:t>
            </a:fld>
            <a:endParaRPr lang="en-ZA"/>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ZA"/>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DAA52F6-0E40-4925-B2DE-78E04AC30FD1}" type="slidenum">
              <a:rPr lang="en-ZA" smtClean="0"/>
              <a:t>‹#›</a:t>
            </a:fld>
            <a:endParaRPr lang="en-ZA"/>
          </a:p>
        </p:txBody>
      </p:sp>
    </p:spTree>
    <p:extLst>
      <p:ext uri="{BB962C8B-B14F-4D97-AF65-F5344CB8AC3E}">
        <p14:creationId xmlns:p14="http://schemas.microsoft.com/office/powerpoint/2010/main" val="1640350122"/>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805353"/>
            <a:ext cx="9144000" cy="1238789"/>
          </a:xfrm>
        </p:spPr>
        <p:txBody>
          <a:bodyPr>
            <a:noAutofit/>
          </a:bodyPr>
          <a:lstStyle/>
          <a:p>
            <a:pPr algn="ctr"/>
            <a:r>
              <a:rPr lang="en-GB" sz="2400" b="1" dirty="0" smtClean="0"/>
              <a:t/>
            </a:r>
            <a:br>
              <a:rPr lang="en-GB" sz="2400" b="1" dirty="0" smtClean="0"/>
            </a:br>
            <a:r>
              <a:rPr lang="en-GB" sz="2400" b="1" dirty="0"/>
              <a:t/>
            </a:r>
            <a:br>
              <a:rPr lang="en-GB" sz="2400" b="1" dirty="0"/>
            </a:br>
            <a:r>
              <a:rPr lang="en-GB" sz="2400" b="1" dirty="0" smtClean="0"/>
              <a:t/>
            </a:r>
            <a:br>
              <a:rPr lang="en-GB" sz="2400" b="1" dirty="0" smtClean="0"/>
            </a:br>
            <a:r>
              <a:rPr lang="en-GB" sz="2400" b="1" dirty="0" smtClean="0"/>
              <a:t/>
            </a:r>
            <a:br>
              <a:rPr lang="en-GB" sz="2400" b="1" dirty="0" smtClean="0"/>
            </a:br>
            <a:r>
              <a:rPr lang="en-GB" sz="2400" b="1" dirty="0"/>
              <a:t/>
            </a:r>
            <a:br>
              <a:rPr lang="en-GB" sz="2400" b="1" dirty="0"/>
            </a:br>
            <a:r>
              <a:rPr lang="en-GB" sz="2400" b="1" dirty="0" smtClean="0"/>
              <a:t/>
            </a:r>
            <a:br>
              <a:rPr lang="en-GB" sz="2400" b="1" dirty="0" smtClean="0"/>
            </a:br>
            <a:r>
              <a:rPr lang="en-GB" sz="2400" b="1" dirty="0"/>
              <a:t/>
            </a:r>
            <a:br>
              <a:rPr lang="en-GB" sz="2400" b="1" dirty="0"/>
            </a:br>
            <a:r>
              <a:rPr lang="en-GB" sz="2400" b="1" dirty="0" smtClean="0"/>
              <a:t/>
            </a:r>
            <a:br>
              <a:rPr lang="en-GB" sz="2400" b="1" dirty="0" smtClean="0"/>
            </a:br>
            <a:r>
              <a:rPr lang="en-GB" sz="2400" b="1" dirty="0" smtClean="0"/>
              <a:t/>
            </a:r>
            <a:br>
              <a:rPr lang="en-GB" sz="2400" b="1" dirty="0" smtClean="0"/>
            </a:br>
            <a:r>
              <a:rPr lang="en-GB" sz="2400" b="1" dirty="0"/>
              <a:t/>
            </a:r>
            <a:br>
              <a:rPr lang="en-GB" sz="2400" b="1" dirty="0"/>
            </a:br>
            <a:r>
              <a:rPr lang="en-GB" sz="2400" b="1" dirty="0" smtClean="0"/>
              <a:t/>
            </a:r>
            <a:br>
              <a:rPr lang="en-GB" sz="2400" b="1" dirty="0" smtClean="0"/>
            </a:br>
            <a:r>
              <a:rPr lang="en-GB" sz="2400" b="1" dirty="0"/>
              <a:t/>
            </a:r>
            <a:br>
              <a:rPr lang="en-GB" sz="2400" b="1" dirty="0"/>
            </a:br>
            <a:r>
              <a:rPr lang="en-GB" sz="2400" b="1" dirty="0" smtClean="0"/>
              <a:t/>
            </a:r>
            <a:br>
              <a:rPr lang="en-GB" sz="2400" b="1" dirty="0" smtClean="0"/>
            </a:br>
            <a:r>
              <a:rPr lang="en-GB" sz="2400" b="1" dirty="0"/>
              <a:t/>
            </a:r>
            <a:br>
              <a:rPr lang="en-GB" sz="2400" b="1" dirty="0"/>
            </a:br>
            <a:r>
              <a:rPr lang="en-GB" sz="2400" b="1" dirty="0" smtClean="0"/>
              <a:t/>
            </a:r>
            <a:br>
              <a:rPr lang="en-GB" sz="2400" b="1" dirty="0" smtClean="0"/>
            </a:br>
            <a:r>
              <a:rPr lang="en-GB" sz="2400" b="1" dirty="0"/>
              <a:t/>
            </a:r>
            <a:br>
              <a:rPr lang="en-GB" sz="2400" b="1" dirty="0"/>
            </a:br>
            <a:r>
              <a:rPr lang="en-GB" sz="2400" b="1" dirty="0" smtClean="0">
                <a:solidFill>
                  <a:schemeClr val="tx2"/>
                </a:solidFill>
              </a:rPr>
              <a:t>Impact </a:t>
            </a:r>
            <a:r>
              <a:rPr lang="en-GB" sz="2400" b="1" dirty="0">
                <a:solidFill>
                  <a:schemeClr val="tx2"/>
                </a:solidFill>
              </a:rPr>
              <a:t>of Female Private Security Guards Trade Unions on Africa labour Relations: The Case of Botswana, Namibia, and South Africa</a:t>
            </a:r>
            <a:r>
              <a:rPr lang="en-GB" sz="2400" dirty="0"/>
              <a:t/>
            </a:r>
            <a:br>
              <a:rPr lang="en-GB" sz="2400" dirty="0"/>
            </a:br>
            <a:r>
              <a:rPr lang="en-ZA" sz="2400" dirty="0" smtClean="0">
                <a:solidFill>
                  <a:srgbClr val="002060"/>
                </a:solidFill>
                <a:latin typeface="Arial" panose="020B0604020202020204" pitchFamily="34" charset="0"/>
                <a:cs typeface="Arial" panose="020B0604020202020204" pitchFamily="34" charset="0"/>
              </a:rPr>
              <a:t>  </a:t>
            </a:r>
            <a:endParaRPr lang="en-ZA" sz="2400" dirty="0">
              <a:solidFill>
                <a:srgbClr val="002060"/>
              </a:solidFill>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524000" y="3301096"/>
            <a:ext cx="9144000" cy="1655762"/>
          </a:xfrm>
        </p:spPr>
        <p:txBody>
          <a:bodyPr>
            <a:normAutofit fontScale="92500" lnSpcReduction="10000"/>
          </a:bodyPr>
          <a:lstStyle/>
          <a:p>
            <a:r>
              <a:rPr lang="en-ZA" dirty="0" err="1" smtClean="0">
                <a:solidFill>
                  <a:srgbClr val="002060"/>
                </a:solidFill>
                <a:latin typeface="Arial" panose="020B0604020202020204" pitchFamily="34" charset="0"/>
                <a:cs typeface="Arial" panose="020B0604020202020204" pitchFamily="34" charset="0"/>
              </a:rPr>
              <a:t>Theophilus</a:t>
            </a:r>
            <a:r>
              <a:rPr lang="en-ZA" dirty="0" smtClean="0">
                <a:solidFill>
                  <a:srgbClr val="002060"/>
                </a:solidFill>
                <a:latin typeface="Arial" panose="020B0604020202020204" pitchFamily="34" charset="0"/>
                <a:cs typeface="Arial" panose="020B0604020202020204" pitchFamily="34" charset="0"/>
              </a:rPr>
              <a:t> </a:t>
            </a:r>
            <a:r>
              <a:rPr lang="en-ZA" dirty="0" err="1" smtClean="0">
                <a:solidFill>
                  <a:srgbClr val="002060"/>
                </a:solidFill>
                <a:latin typeface="Arial" panose="020B0604020202020204" pitchFamily="34" charset="0"/>
                <a:cs typeface="Arial" panose="020B0604020202020204" pitchFamily="34" charset="0"/>
              </a:rPr>
              <a:t>Tshukudu</a:t>
            </a:r>
            <a:endParaRPr lang="en-ZA" dirty="0" smtClean="0">
              <a:solidFill>
                <a:srgbClr val="002060"/>
              </a:solidFill>
              <a:latin typeface="Arial" panose="020B0604020202020204" pitchFamily="34" charset="0"/>
              <a:cs typeface="Arial" panose="020B0604020202020204" pitchFamily="34" charset="0"/>
            </a:endParaRPr>
          </a:p>
          <a:p>
            <a:r>
              <a:rPr lang="en-ZA" dirty="0" smtClean="0">
                <a:solidFill>
                  <a:srgbClr val="002060"/>
                </a:solidFill>
                <a:latin typeface="Arial" panose="020B0604020202020204" pitchFamily="34" charset="0"/>
                <a:cs typeface="Arial" panose="020B0604020202020204" pitchFamily="34" charset="0"/>
              </a:rPr>
              <a:t>School of Military Science</a:t>
            </a:r>
          </a:p>
          <a:p>
            <a:r>
              <a:rPr lang="en-ZA" dirty="0" smtClean="0">
                <a:solidFill>
                  <a:srgbClr val="002060"/>
                </a:solidFill>
                <a:latin typeface="Arial" panose="020B0604020202020204" pitchFamily="34" charset="0"/>
                <a:cs typeface="Arial" panose="020B0604020202020204" pitchFamily="34" charset="0"/>
              </a:rPr>
              <a:t>University of Namibia</a:t>
            </a:r>
          </a:p>
          <a:p>
            <a:r>
              <a:rPr lang="en-ZA" dirty="0" smtClean="0">
                <a:solidFill>
                  <a:srgbClr val="002060"/>
                </a:solidFill>
                <a:latin typeface="Arial" panose="020B0604020202020204" pitchFamily="34" charset="0"/>
                <a:cs typeface="Arial" panose="020B0604020202020204" pitchFamily="34" charset="0"/>
              </a:rPr>
              <a:t>theophil700@mail.com</a:t>
            </a:r>
          </a:p>
          <a:p>
            <a:endParaRPr lang="en-ZA" dirty="0">
              <a:solidFill>
                <a:srgbClr val="002060"/>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97413" y="339969"/>
            <a:ext cx="1437499" cy="1559170"/>
          </a:xfrm>
          <a:prstGeom prst="rect">
            <a:avLst/>
          </a:prstGeom>
        </p:spPr>
      </p:pic>
    </p:spTree>
    <p:extLst>
      <p:ext uri="{BB962C8B-B14F-4D97-AF65-F5344CB8AC3E}">
        <p14:creationId xmlns:p14="http://schemas.microsoft.com/office/powerpoint/2010/main" val="39926510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849923"/>
          </a:xfrm>
        </p:spPr>
        <p:txBody>
          <a:bodyPr>
            <a:normAutofit/>
          </a:bodyPr>
          <a:lstStyle/>
          <a:p>
            <a:r>
              <a:rPr lang="en-GB" sz="2800" b="1" dirty="0" smtClean="0">
                <a:solidFill>
                  <a:schemeClr val="tx2"/>
                </a:solidFill>
              </a:rPr>
              <a:t>Presentation Layout</a:t>
            </a:r>
            <a:endParaRPr lang="en-GB" sz="2800" b="1" dirty="0">
              <a:solidFill>
                <a:schemeClr val="tx2"/>
              </a:solidFill>
            </a:endParaRPr>
          </a:p>
        </p:txBody>
      </p:sp>
      <p:sp>
        <p:nvSpPr>
          <p:cNvPr id="3" name="Content Placeholder 2"/>
          <p:cNvSpPr>
            <a:spLocks noGrp="1"/>
          </p:cNvSpPr>
          <p:nvPr>
            <p:ph idx="1"/>
          </p:nvPr>
        </p:nvSpPr>
        <p:spPr>
          <a:xfrm>
            <a:off x="1484310" y="1594338"/>
            <a:ext cx="10018713" cy="5017477"/>
          </a:xfrm>
        </p:spPr>
        <p:txBody>
          <a:bodyPr>
            <a:normAutofit lnSpcReduction="10000"/>
          </a:bodyPr>
          <a:lstStyle/>
          <a:p>
            <a:r>
              <a:rPr lang="en-GB" b="1" dirty="0" smtClean="0">
                <a:solidFill>
                  <a:schemeClr val="tx2"/>
                </a:solidFill>
              </a:rPr>
              <a:t>Introduction</a:t>
            </a:r>
          </a:p>
          <a:p>
            <a:r>
              <a:rPr lang="en-GB" b="1" dirty="0" smtClean="0">
                <a:solidFill>
                  <a:schemeClr val="tx2"/>
                </a:solidFill>
              </a:rPr>
              <a:t>Definition of private security</a:t>
            </a:r>
          </a:p>
          <a:p>
            <a:r>
              <a:rPr lang="en-GB" b="1" dirty="0">
                <a:solidFill>
                  <a:schemeClr val="tx2"/>
                </a:solidFill>
              </a:rPr>
              <a:t>History of the Private Security Sector in Botswana, Namibia and South Africa</a:t>
            </a:r>
            <a:endParaRPr lang="en-GB" b="1" dirty="0" smtClean="0">
              <a:solidFill>
                <a:schemeClr val="tx2"/>
              </a:solidFill>
            </a:endParaRPr>
          </a:p>
          <a:p>
            <a:r>
              <a:rPr lang="en-GB" b="1" dirty="0" smtClean="0">
                <a:solidFill>
                  <a:schemeClr val="tx2"/>
                </a:solidFill>
              </a:rPr>
              <a:t>Challenges </a:t>
            </a:r>
            <a:r>
              <a:rPr lang="en-GB" b="1" dirty="0" smtClean="0">
                <a:solidFill>
                  <a:schemeClr val="tx2"/>
                </a:solidFill>
              </a:rPr>
              <a:t>faced by females </a:t>
            </a:r>
            <a:r>
              <a:rPr lang="en-GB" b="1" dirty="0">
                <a:solidFill>
                  <a:schemeClr val="tx2"/>
                </a:solidFill>
              </a:rPr>
              <a:t>in the security </a:t>
            </a:r>
            <a:r>
              <a:rPr lang="en-GB" b="1" dirty="0" smtClean="0">
                <a:solidFill>
                  <a:schemeClr val="tx2"/>
                </a:solidFill>
              </a:rPr>
              <a:t>sector</a:t>
            </a:r>
          </a:p>
          <a:p>
            <a:r>
              <a:rPr lang="en-GB" b="1" dirty="0">
                <a:solidFill>
                  <a:schemeClr val="tx2"/>
                </a:solidFill>
              </a:rPr>
              <a:t>Discussion</a:t>
            </a:r>
            <a:endParaRPr lang="en-GB" b="1" dirty="0" smtClean="0">
              <a:solidFill>
                <a:schemeClr val="tx2"/>
              </a:solidFill>
            </a:endParaRPr>
          </a:p>
          <a:p>
            <a:r>
              <a:rPr lang="en-GB" b="1" dirty="0" smtClean="0">
                <a:solidFill>
                  <a:schemeClr val="tx2"/>
                </a:solidFill>
              </a:rPr>
              <a:t>Implications</a:t>
            </a:r>
          </a:p>
          <a:p>
            <a:r>
              <a:rPr lang="en-GB" b="1" dirty="0" smtClean="0">
                <a:solidFill>
                  <a:schemeClr val="tx2"/>
                </a:solidFill>
              </a:rPr>
              <a:t>Limitation </a:t>
            </a:r>
            <a:r>
              <a:rPr lang="en-GB" b="1" dirty="0">
                <a:solidFill>
                  <a:schemeClr val="tx2"/>
                </a:solidFill>
              </a:rPr>
              <a:t>of the research </a:t>
            </a:r>
            <a:r>
              <a:rPr lang="en-GB" b="1" dirty="0" smtClean="0">
                <a:solidFill>
                  <a:schemeClr val="tx2"/>
                </a:solidFill>
              </a:rPr>
              <a:t>study</a:t>
            </a:r>
          </a:p>
          <a:p>
            <a:r>
              <a:rPr lang="en-GB" b="1" dirty="0" smtClean="0">
                <a:solidFill>
                  <a:schemeClr val="tx2"/>
                </a:solidFill>
              </a:rPr>
              <a:t>Recommendations</a:t>
            </a:r>
          </a:p>
          <a:p>
            <a:r>
              <a:rPr lang="en-GB" b="1" dirty="0" smtClean="0">
                <a:solidFill>
                  <a:schemeClr val="tx2"/>
                </a:solidFill>
              </a:rPr>
              <a:t>Conclusion </a:t>
            </a:r>
            <a:endParaRPr lang="en-GB" b="1" dirty="0">
              <a:solidFill>
                <a:schemeClr val="tx2"/>
              </a:solidFill>
            </a:endParaRPr>
          </a:p>
          <a:p>
            <a:endParaRPr lang="en-GB" dirty="0">
              <a:solidFill>
                <a:schemeClr val="tx2"/>
              </a:solidFill>
            </a:endParaRPr>
          </a:p>
        </p:txBody>
      </p:sp>
    </p:spTree>
    <p:extLst>
      <p:ext uri="{BB962C8B-B14F-4D97-AF65-F5344CB8AC3E}">
        <p14:creationId xmlns:p14="http://schemas.microsoft.com/office/powerpoint/2010/main" val="8742307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744416"/>
            <a:ext cx="10018713" cy="1330569"/>
          </a:xfrm>
        </p:spPr>
        <p:txBody>
          <a:bodyPr/>
          <a:lstStyle/>
          <a:p>
            <a:r>
              <a:rPr lang="en-GB" b="1" dirty="0" smtClean="0">
                <a:solidFill>
                  <a:schemeClr val="tx2"/>
                </a:solidFill>
              </a:rPr>
              <a:t>Introduction </a:t>
            </a:r>
            <a:endParaRPr lang="en-GB" b="1" dirty="0">
              <a:solidFill>
                <a:schemeClr val="tx2"/>
              </a:solidFill>
            </a:endParaRPr>
          </a:p>
        </p:txBody>
      </p:sp>
      <p:sp>
        <p:nvSpPr>
          <p:cNvPr id="3" name="Content Placeholder 2"/>
          <p:cNvSpPr>
            <a:spLocks noGrp="1"/>
          </p:cNvSpPr>
          <p:nvPr>
            <p:ph idx="1"/>
          </p:nvPr>
        </p:nvSpPr>
        <p:spPr>
          <a:xfrm>
            <a:off x="1484310" y="2086708"/>
            <a:ext cx="10018713" cy="4771291"/>
          </a:xfrm>
        </p:spPr>
        <p:txBody>
          <a:bodyPr/>
          <a:lstStyle/>
          <a:p>
            <a:r>
              <a:rPr lang="en-GB" b="1" dirty="0" smtClean="0">
                <a:solidFill>
                  <a:schemeClr val="tx2"/>
                </a:solidFill>
              </a:rPr>
              <a:t>Is there any female private security sector trade union in Africa?</a:t>
            </a:r>
          </a:p>
          <a:p>
            <a:r>
              <a:rPr lang="en-GB" b="1" dirty="0" smtClean="0">
                <a:solidFill>
                  <a:schemeClr val="tx2"/>
                </a:solidFill>
              </a:rPr>
              <a:t>If no, why not?</a:t>
            </a:r>
          </a:p>
          <a:p>
            <a:endParaRPr lang="en-GB" b="1" dirty="0" smtClean="0">
              <a:solidFill>
                <a:schemeClr val="tx2"/>
              </a:solidFill>
            </a:endParaRPr>
          </a:p>
          <a:p>
            <a:r>
              <a:rPr lang="en-GB" b="1" dirty="0" smtClean="0">
                <a:solidFill>
                  <a:schemeClr val="tx2"/>
                </a:solidFill>
              </a:rPr>
              <a:t>Does it mean women </a:t>
            </a:r>
            <a:r>
              <a:rPr lang="en-GB" b="1" dirty="0" smtClean="0">
                <a:solidFill>
                  <a:schemeClr val="tx2"/>
                </a:solidFill>
              </a:rPr>
              <a:t>in the private </a:t>
            </a:r>
            <a:r>
              <a:rPr lang="en-GB" b="1" dirty="0" smtClean="0">
                <a:solidFill>
                  <a:schemeClr val="tx2"/>
                </a:solidFill>
              </a:rPr>
              <a:t>security sector can not be heard or not?</a:t>
            </a:r>
          </a:p>
          <a:p>
            <a:r>
              <a:rPr lang="en-GB" b="1" dirty="0" smtClean="0">
                <a:solidFill>
                  <a:schemeClr val="tx2"/>
                </a:solidFill>
              </a:rPr>
              <a:t>In </a:t>
            </a:r>
            <a:r>
              <a:rPr lang="en-GB" b="1" dirty="0" smtClean="0">
                <a:solidFill>
                  <a:schemeClr val="tx2"/>
                </a:solidFill>
              </a:rPr>
              <a:t>general, how is women presentation in most African trade unions</a:t>
            </a:r>
            <a:endParaRPr lang="en-GB" b="1" dirty="0">
              <a:solidFill>
                <a:schemeClr val="tx2"/>
              </a:solidFill>
            </a:endParaRPr>
          </a:p>
        </p:txBody>
      </p:sp>
    </p:spTree>
    <p:extLst>
      <p:ext uri="{BB962C8B-B14F-4D97-AF65-F5344CB8AC3E}">
        <p14:creationId xmlns:p14="http://schemas.microsoft.com/office/powerpoint/2010/main" val="41388210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1"/>
            <a:ext cx="10018713" cy="1330568"/>
          </a:xfrm>
        </p:spPr>
        <p:txBody>
          <a:bodyPr/>
          <a:lstStyle/>
          <a:p>
            <a:r>
              <a:rPr lang="en-GB" b="1" dirty="0" smtClean="0">
                <a:solidFill>
                  <a:schemeClr val="tx2"/>
                </a:solidFill>
              </a:rPr>
              <a:t>Definition</a:t>
            </a:r>
            <a:endParaRPr lang="en-GB" b="1" dirty="0">
              <a:solidFill>
                <a:schemeClr val="tx2"/>
              </a:solidFill>
            </a:endParaRPr>
          </a:p>
        </p:txBody>
      </p:sp>
      <p:sp>
        <p:nvSpPr>
          <p:cNvPr id="3" name="Content Placeholder 2"/>
          <p:cNvSpPr>
            <a:spLocks noGrp="1"/>
          </p:cNvSpPr>
          <p:nvPr>
            <p:ph idx="1"/>
          </p:nvPr>
        </p:nvSpPr>
        <p:spPr>
          <a:xfrm>
            <a:off x="1484310" y="2098431"/>
            <a:ext cx="10018713" cy="4583723"/>
          </a:xfrm>
        </p:spPr>
        <p:txBody>
          <a:bodyPr>
            <a:normAutofit/>
          </a:bodyPr>
          <a:lstStyle/>
          <a:p>
            <a:r>
              <a:rPr lang="en-GB" b="1" dirty="0" smtClean="0">
                <a:solidFill>
                  <a:schemeClr val="tx2"/>
                </a:solidFill>
              </a:rPr>
              <a:t>Berger (1992) </a:t>
            </a:r>
            <a:r>
              <a:rPr lang="en-GB" b="1" dirty="0">
                <a:solidFill>
                  <a:schemeClr val="tx2"/>
                </a:solidFill>
              </a:rPr>
              <a:t>state that private security provides protection against not only crime but also four additional threats</a:t>
            </a:r>
            <a:r>
              <a:rPr lang="en-GB" b="1" dirty="0" smtClean="0">
                <a:solidFill>
                  <a:schemeClr val="tx2"/>
                </a:solidFill>
              </a:rPr>
              <a:t>:</a:t>
            </a:r>
          </a:p>
          <a:p>
            <a:pPr lvl="1"/>
            <a:r>
              <a:rPr lang="en-GB" b="1" dirty="0" smtClean="0">
                <a:solidFill>
                  <a:schemeClr val="tx2"/>
                </a:solidFill>
              </a:rPr>
              <a:t>waste</a:t>
            </a:r>
            <a:r>
              <a:rPr lang="en-GB" b="1" dirty="0">
                <a:solidFill>
                  <a:schemeClr val="tx2"/>
                </a:solidFill>
              </a:rPr>
              <a:t>, </a:t>
            </a:r>
            <a:endParaRPr lang="en-GB" b="1" dirty="0" smtClean="0">
              <a:solidFill>
                <a:schemeClr val="tx2"/>
              </a:solidFill>
            </a:endParaRPr>
          </a:p>
          <a:p>
            <a:pPr lvl="1"/>
            <a:r>
              <a:rPr lang="en-GB" b="1" dirty="0" smtClean="0">
                <a:solidFill>
                  <a:schemeClr val="tx2"/>
                </a:solidFill>
              </a:rPr>
              <a:t>accident</a:t>
            </a:r>
            <a:r>
              <a:rPr lang="en-GB" b="1" dirty="0">
                <a:solidFill>
                  <a:schemeClr val="tx2"/>
                </a:solidFill>
              </a:rPr>
              <a:t>, </a:t>
            </a:r>
            <a:endParaRPr lang="en-GB" b="1" dirty="0" smtClean="0">
              <a:solidFill>
                <a:schemeClr val="tx2"/>
              </a:solidFill>
            </a:endParaRPr>
          </a:p>
          <a:p>
            <a:pPr lvl="1"/>
            <a:r>
              <a:rPr lang="en-GB" b="1" dirty="0" smtClean="0">
                <a:solidFill>
                  <a:schemeClr val="tx2"/>
                </a:solidFill>
              </a:rPr>
              <a:t>error</a:t>
            </a:r>
            <a:r>
              <a:rPr lang="en-GB" b="1" dirty="0">
                <a:solidFill>
                  <a:schemeClr val="tx2"/>
                </a:solidFill>
              </a:rPr>
              <a:t>, and </a:t>
            </a:r>
            <a:endParaRPr lang="en-GB" b="1" dirty="0" smtClean="0">
              <a:solidFill>
                <a:schemeClr val="tx2"/>
              </a:solidFill>
            </a:endParaRPr>
          </a:p>
          <a:p>
            <a:pPr lvl="1"/>
            <a:r>
              <a:rPr lang="en-GB" b="1" dirty="0" smtClean="0">
                <a:solidFill>
                  <a:schemeClr val="tx2"/>
                </a:solidFill>
              </a:rPr>
              <a:t>unethical </a:t>
            </a:r>
            <a:r>
              <a:rPr lang="en-GB" b="1" dirty="0">
                <a:solidFill>
                  <a:schemeClr val="tx2"/>
                </a:solidFill>
              </a:rPr>
              <a:t>practice. </a:t>
            </a:r>
            <a:endParaRPr lang="en-GB" b="1" dirty="0" smtClean="0">
              <a:solidFill>
                <a:schemeClr val="tx2"/>
              </a:solidFill>
            </a:endParaRPr>
          </a:p>
          <a:p>
            <a:pPr lvl="1"/>
            <a:endParaRPr lang="en-GB" dirty="0">
              <a:solidFill>
                <a:schemeClr val="tx2"/>
              </a:solidFill>
            </a:endParaRPr>
          </a:p>
        </p:txBody>
      </p:sp>
    </p:spTree>
    <p:extLst>
      <p:ext uri="{BB962C8B-B14F-4D97-AF65-F5344CB8AC3E}">
        <p14:creationId xmlns:p14="http://schemas.microsoft.com/office/powerpoint/2010/main" val="25440582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105509"/>
            <a:ext cx="10018713" cy="1031629"/>
          </a:xfrm>
        </p:spPr>
        <p:txBody>
          <a:bodyPr/>
          <a:lstStyle/>
          <a:p>
            <a:r>
              <a:rPr lang="en-GB" b="1" dirty="0">
                <a:solidFill>
                  <a:schemeClr val="tx2"/>
                </a:solidFill>
              </a:rPr>
              <a:t>I</a:t>
            </a:r>
            <a:r>
              <a:rPr lang="en-GB" b="1" dirty="0" smtClean="0">
                <a:solidFill>
                  <a:schemeClr val="tx2"/>
                </a:solidFill>
              </a:rPr>
              <a:t>ntroduction</a:t>
            </a:r>
            <a:endParaRPr lang="en-GB" b="1" dirty="0">
              <a:solidFill>
                <a:schemeClr val="tx2"/>
              </a:solidFill>
            </a:endParaRPr>
          </a:p>
        </p:txBody>
      </p:sp>
      <p:sp>
        <p:nvSpPr>
          <p:cNvPr id="3" name="Content Placeholder 2"/>
          <p:cNvSpPr>
            <a:spLocks noGrp="1"/>
          </p:cNvSpPr>
          <p:nvPr>
            <p:ph idx="1"/>
          </p:nvPr>
        </p:nvSpPr>
        <p:spPr>
          <a:xfrm>
            <a:off x="1413971" y="1512277"/>
            <a:ext cx="10018713" cy="5216769"/>
          </a:xfrm>
        </p:spPr>
        <p:txBody>
          <a:bodyPr>
            <a:normAutofit fontScale="40000" lnSpcReduction="20000"/>
          </a:bodyPr>
          <a:lstStyle/>
          <a:p>
            <a:r>
              <a:rPr lang="en-GB" sz="6200" b="1" dirty="0" smtClean="0">
                <a:solidFill>
                  <a:schemeClr val="tx2"/>
                </a:solidFill>
              </a:rPr>
              <a:t>Expectations </a:t>
            </a:r>
            <a:r>
              <a:rPr lang="en-GB" sz="6200" b="1" dirty="0" smtClean="0">
                <a:solidFill>
                  <a:schemeClr val="tx2"/>
                </a:solidFill>
              </a:rPr>
              <a:t>are one would fine a trade union specifically for women in any sector</a:t>
            </a:r>
          </a:p>
          <a:p>
            <a:r>
              <a:rPr lang="en-GB" sz="6200" b="1" dirty="0">
                <a:solidFill>
                  <a:schemeClr val="tx2"/>
                </a:solidFill>
              </a:rPr>
              <a:t>Y</a:t>
            </a:r>
            <a:r>
              <a:rPr lang="en-GB" sz="6200" b="1" dirty="0" smtClean="0">
                <a:solidFill>
                  <a:schemeClr val="tx2"/>
                </a:solidFill>
              </a:rPr>
              <a:t>et </a:t>
            </a:r>
            <a:r>
              <a:rPr lang="en-GB" sz="6200" b="1" dirty="0">
                <a:solidFill>
                  <a:schemeClr val="tx2"/>
                </a:solidFill>
              </a:rPr>
              <a:t>there are gaps that include women representative in the </a:t>
            </a:r>
            <a:r>
              <a:rPr lang="en-GB" sz="6200" b="1" dirty="0" smtClean="0">
                <a:solidFill>
                  <a:schemeClr val="tx2"/>
                </a:solidFill>
              </a:rPr>
              <a:t>various</a:t>
            </a:r>
          </a:p>
          <a:p>
            <a:pPr lvl="1"/>
            <a:r>
              <a:rPr lang="en-GB" sz="6200" b="1" dirty="0" smtClean="0">
                <a:solidFill>
                  <a:schemeClr val="tx2"/>
                </a:solidFill>
              </a:rPr>
              <a:t>trade </a:t>
            </a:r>
            <a:r>
              <a:rPr lang="en-GB" sz="6200" b="1" dirty="0">
                <a:solidFill>
                  <a:schemeClr val="tx2"/>
                </a:solidFill>
              </a:rPr>
              <a:t>unions, </a:t>
            </a:r>
            <a:endParaRPr lang="en-GB" sz="6200" b="1" dirty="0" smtClean="0">
              <a:solidFill>
                <a:schemeClr val="tx2"/>
              </a:solidFill>
            </a:endParaRPr>
          </a:p>
          <a:p>
            <a:pPr lvl="1"/>
            <a:r>
              <a:rPr lang="en-GB" sz="6200" b="1" dirty="0" smtClean="0">
                <a:solidFill>
                  <a:schemeClr val="tx2"/>
                </a:solidFill>
              </a:rPr>
              <a:t>federations </a:t>
            </a:r>
            <a:r>
              <a:rPr lang="en-GB" sz="6200" b="1" dirty="0">
                <a:solidFill>
                  <a:schemeClr val="tx2"/>
                </a:solidFill>
              </a:rPr>
              <a:t>and </a:t>
            </a:r>
            <a:endParaRPr lang="en-GB" sz="6200" b="1" dirty="0" smtClean="0">
              <a:solidFill>
                <a:schemeClr val="tx2"/>
              </a:solidFill>
            </a:endParaRPr>
          </a:p>
          <a:p>
            <a:pPr lvl="1"/>
            <a:r>
              <a:rPr lang="en-GB" sz="6200" b="1" dirty="0" smtClean="0">
                <a:solidFill>
                  <a:schemeClr val="tx2"/>
                </a:solidFill>
              </a:rPr>
              <a:t>associations </a:t>
            </a:r>
            <a:r>
              <a:rPr lang="en-GB" sz="6200" b="1" dirty="0">
                <a:solidFill>
                  <a:schemeClr val="tx2"/>
                </a:solidFill>
              </a:rPr>
              <a:t>across all sectors of the economy</a:t>
            </a:r>
            <a:r>
              <a:rPr lang="en-GB" sz="6200" b="1" dirty="0" smtClean="0"/>
              <a:t>.</a:t>
            </a:r>
          </a:p>
          <a:p>
            <a:pPr lvl="1"/>
            <a:r>
              <a:rPr lang="en-GB" sz="6200" b="1" dirty="0" smtClean="0">
                <a:solidFill>
                  <a:schemeClr val="tx2"/>
                </a:solidFill>
              </a:rPr>
              <a:t> </a:t>
            </a:r>
            <a:r>
              <a:rPr lang="en-GB" sz="6200" b="1" dirty="0">
                <a:solidFill>
                  <a:schemeClr val="tx2"/>
                </a:solidFill>
              </a:rPr>
              <a:t>Given the magnitude and the robustness of the labour s and the historical political struggle that the country went through, </a:t>
            </a:r>
            <a:endParaRPr lang="en-GB" sz="6200" b="1" dirty="0" smtClean="0">
              <a:solidFill>
                <a:schemeClr val="tx2"/>
              </a:solidFill>
            </a:endParaRPr>
          </a:p>
          <a:p>
            <a:pPr lvl="1"/>
            <a:r>
              <a:rPr lang="en-GB" sz="6200" b="1" dirty="0" smtClean="0">
                <a:solidFill>
                  <a:schemeClr val="tx2"/>
                </a:solidFill>
              </a:rPr>
              <a:t>Is not yet time to female </a:t>
            </a:r>
            <a:r>
              <a:rPr lang="en-GB" sz="6200" b="1" dirty="0">
                <a:solidFill>
                  <a:schemeClr val="tx2"/>
                </a:solidFill>
              </a:rPr>
              <a:t>trade unions and associations that are solely advocating for women in the various </a:t>
            </a:r>
            <a:r>
              <a:rPr lang="en-GB" sz="6200" b="1" dirty="0" smtClean="0">
                <a:solidFill>
                  <a:schemeClr val="tx2"/>
                </a:solidFill>
              </a:rPr>
              <a:t>sectors?</a:t>
            </a:r>
            <a:r>
              <a:rPr lang="en-GB" sz="6200" b="1" dirty="0" smtClean="0"/>
              <a:t>. </a:t>
            </a:r>
            <a:endParaRPr lang="en-GB" sz="6200" b="1" dirty="0"/>
          </a:p>
        </p:txBody>
      </p:sp>
    </p:spTree>
    <p:extLst>
      <p:ext uri="{BB962C8B-B14F-4D97-AF65-F5344CB8AC3E}">
        <p14:creationId xmlns:p14="http://schemas.microsoft.com/office/powerpoint/2010/main" val="3815428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chemeClr val="tx2"/>
                </a:solidFill>
              </a:rPr>
              <a:t>Introduction</a:t>
            </a:r>
            <a:r>
              <a:rPr lang="en-GB" dirty="0" smtClean="0"/>
              <a:t> </a:t>
            </a:r>
            <a:endParaRPr lang="en-GB" dirty="0"/>
          </a:p>
        </p:txBody>
      </p:sp>
      <p:sp>
        <p:nvSpPr>
          <p:cNvPr id="3" name="Content Placeholder 2"/>
          <p:cNvSpPr>
            <a:spLocks noGrp="1"/>
          </p:cNvSpPr>
          <p:nvPr>
            <p:ph idx="1"/>
          </p:nvPr>
        </p:nvSpPr>
        <p:spPr>
          <a:xfrm>
            <a:off x="1484310" y="1981201"/>
            <a:ext cx="10018713" cy="3810000"/>
          </a:xfrm>
        </p:spPr>
        <p:txBody>
          <a:bodyPr/>
          <a:lstStyle/>
          <a:p>
            <a:r>
              <a:rPr lang="en-GB" b="1" dirty="0" smtClean="0">
                <a:solidFill>
                  <a:schemeClr val="tx2"/>
                </a:solidFill>
              </a:rPr>
              <a:t>Trade </a:t>
            </a:r>
            <a:r>
              <a:rPr lang="en-GB" b="1" dirty="0">
                <a:solidFill>
                  <a:schemeClr val="tx2"/>
                </a:solidFill>
              </a:rPr>
              <a:t>unionism is a masculine affair, hence many women shy away from active participation. </a:t>
            </a:r>
            <a:endParaRPr lang="en-GB" b="1" dirty="0" smtClean="0">
              <a:solidFill>
                <a:schemeClr val="tx2"/>
              </a:solidFill>
            </a:endParaRPr>
          </a:p>
          <a:p>
            <a:r>
              <a:rPr lang="en-GB" b="1" dirty="0" smtClean="0">
                <a:solidFill>
                  <a:schemeClr val="tx2"/>
                </a:solidFill>
              </a:rPr>
              <a:t>According to the existing literature, </a:t>
            </a:r>
            <a:r>
              <a:rPr lang="en-GB" b="1" dirty="0">
                <a:solidFill>
                  <a:schemeClr val="tx2"/>
                </a:solidFill>
              </a:rPr>
              <a:t>there is no trade union that represents women in any sector </a:t>
            </a:r>
            <a:r>
              <a:rPr lang="en-GB" b="1" dirty="0" smtClean="0">
                <a:solidFill>
                  <a:schemeClr val="tx2"/>
                </a:solidFill>
              </a:rPr>
              <a:t>in Africa.</a:t>
            </a:r>
          </a:p>
          <a:p>
            <a:r>
              <a:rPr lang="en-GB" b="1" dirty="0">
                <a:solidFill>
                  <a:schemeClr val="tx2"/>
                </a:solidFill>
              </a:rPr>
              <a:t>Y</a:t>
            </a:r>
            <a:r>
              <a:rPr lang="en-GB" b="1" dirty="0" smtClean="0">
                <a:solidFill>
                  <a:schemeClr val="tx2"/>
                </a:solidFill>
              </a:rPr>
              <a:t>et </a:t>
            </a:r>
            <a:r>
              <a:rPr lang="en-GB" b="1" dirty="0">
                <a:solidFill>
                  <a:schemeClr val="tx2"/>
                </a:solidFill>
              </a:rPr>
              <a:t>women are the majority in a number of federations and trade unions </a:t>
            </a:r>
            <a:endParaRPr lang="en-GB" b="1" dirty="0" smtClean="0">
              <a:solidFill>
                <a:schemeClr val="tx2"/>
              </a:solidFill>
            </a:endParaRPr>
          </a:p>
          <a:p>
            <a:r>
              <a:rPr lang="en-GB" b="1" dirty="0" smtClean="0">
                <a:solidFill>
                  <a:schemeClr val="tx2"/>
                </a:solidFill>
              </a:rPr>
              <a:t>except </a:t>
            </a:r>
            <a:r>
              <a:rPr lang="en-GB" b="1" dirty="0">
                <a:solidFill>
                  <a:schemeClr val="tx2"/>
                </a:solidFill>
              </a:rPr>
              <a:t>in the private security sector where men are dominant gender as demonstrated in the next section</a:t>
            </a:r>
            <a:r>
              <a:rPr lang="en-GB" b="1" dirty="0" smtClean="0">
                <a:solidFill>
                  <a:schemeClr val="tx2"/>
                </a:solidFill>
              </a:rPr>
              <a:t>.</a:t>
            </a:r>
          </a:p>
          <a:p>
            <a:endParaRPr lang="en-GB" dirty="0">
              <a:solidFill>
                <a:schemeClr val="tx2"/>
              </a:solidFill>
            </a:endParaRPr>
          </a:p>
        </p:txBody>
      </p:sp>
    </p:spTree>
    <p:extLst>
      <p:ext uri="{BB962C8B-B14F-4D97-AF65-F5344CB8AC3E}">
        <p14:creationId xmlns:p14="http://schemas.microsoft.com/office/powerpoint/2010/main" val="17038126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1"/>
            <a:ext cx="10018713" cy="1271954"/>
          </a:xfrm>
        </p:spPr>
        <p:txBody>
          <a:bodyPr/>
          <a:lstStyle/>
          <a:p>
            <a:r>
              <a:rPr lang="en-GB" b="1" dirty="0" smtClean="0">
                <a:solidFill>
                  <a:schemeClr val="tx2"/>
                </a:solidFill>
              </a:rPr>
              <a:t>Historical background</a:t>
            </a:r>
            <a:endParaRPr lang="en-GB" b="1" dirty="0">
              <a:solidFill>
                <a:schemeClr val="tx2"/>
              </a:solidFill>
            </a:endParaRPr>
          </a:p>
        </p:txBody>
      </p:sp>
      <p:sp>
        <p:nvSpPr>
          <p:cNvPr id="3" name="Content Placeholder 2"/>
          <p:cNvSpPr>
            <a:spLocks noGrp="1"/>
          </p:cNvSpPr>
          <p:nvPr>
            <p:ph idx="1"/>
          </p:nvPr>
        </p:nvSpPr>
        <p:spPr>
          <a:xfrm>
            <a:off x="1484310" y="2039815"/>
            <a:ext cx="10018713" cy="4513385"/>
          </a:xfrm>
        </p:spPr>
        <p:txBody>
          <a:bodyPr>
            <a:normAutofit fontScale="92500" lnSpcReduction="10000"/>
          </a:bodyPr>
          <a:lstStyle/>
          <a:p>
            <a:endParaRPr lang="en-GB" dirty="0" smtClean="0">
              <a:solidFill>
                <a:schemeClr val="tx2"/>
              </a:solidFill>
            </a:endParaRPr>
          </a:p>
          <a:p>
            <a:r>
              <a:rPr lang="en-GB" b="1" dirty="0" smtClean="0">
                <a:solidFill>
                  <a:schemeClr val="tx2"/>
                </a:solidFill>
              </a:rPr>
              <a:t>Starting </a:t>
            </a:r>
            <a:r>
              <a:rPr lang="en-GB" b="1" dirty="0">
                <a:solidFill>
                  <a:schemeClr val="tx2"/>
                </a:solidFill>
              </a:rPr>
              <a:t>in the twentieth century, women began to become more active as industrial labourers in the South African </a:t>
            </a:r>
            <a:r>
              <a:rPr lang="en-GB" b="1" dirty="0" smtClean="0">
                <a:solidFill>
                  <a:schemeClr val="tx2"/>
                </a:solidFill>
              </a:rPr>
              <a:t>economy</a:t>
            </a:r>
          </a:p>
          <a:p>
            <a:r>
              <a:rPr lang="en-GB" b="1" dirty="0" smtClean="0">
                <a:solidFill>
                  <a:schemeClr val="tx2"/>
                </a:solidFill>
              </a:rPr>
              <a:t>They </a:t>
            </a:r>
            <a:r>
              <a:rPr lang="en-GB" b="1" dirty="0">
                <a:solidFill>
                  <a:schemeClr val="tx2"/>
                </a:solidFill>
              </a:rPr>
              <a:t>began to take issue with their unacceptable working conditions and decided to take action against them by means of unionisation</a:t>
            </a:r>
            <a:r>
              <a:rPr lang="en-GB" b="1" dirty="0" smtClean="0">
                <a:solidFill>
                  <a:schemeClr val="tx2"/>
                </a:solidFill>
              </a:rPr>
              <a:t>.</a:t>
            </a:r>
          </a:p>
          <a:p>
            <a:r>
              <a:rPr lang="en-GB" b="1" dirty="0" smtClean="0">
                <a:solidFill>
                  <a:schemeClr val="tx2"/>
                </a:solidFill>
              </a:rPr>
              <a:t> </a:t>
            </a:r>
            <a:r>
              <a:rPr lang="en-GB" b="1" dirty="0">
                <a:solidFill>
                  <a:schemeClr val="tx2"/>
                </a:solidFill>
              </a:rPr>
              <a:t>Sexual abuse, minimal pay, unfair demands, and societal perception of female inferiority could no longer be tolerated, and motivated the victimized women to fight for rights and respect in the work </a:t>
            </a:r>
            <a:r>
              <a:rPr lang="en-GB" b="1" dirty="0" smtClean="0">
                <a:solidFill>
                  <a:schemeClr val="tx2"/>
                </a:solidFill>
              </a:rPr>
              <a:t>place</a:t>
            </a:r>
          </a:p>
          <a:p>
            <a:r>
              <a:rPr lang="en-GB" b="1" dirty="0">
                <a:solidFill>
                  <a:schemeClr val="tx2"/>
                </a:solidFill>
              </a:rPr>
              <a:t>The leaders of the movement, </a:t>
            </a:r>
            <a:r>
              <a:rPr lang="en-GB" b="1" dirty="0" smtClean="0">
                <a:solidFill>
                  <a:schemeClr val="tx2"/>
                </a:solidFill>
              </a:rPr>
              <a:t>quickly </a:t>
            </a:r>
            <a:r>
              <a:rPr lang="en-GB" b="1" dirty="0">
                <a:solidFill>
                  <a:schemeClr val="tx2"/>
                </a:solidFill>
              </a:rPr>
              <a:t>found that the most effective way to fight for their rights was through unionisation</a:t>
            </a:r>
            <a:r>
              <a:rPr lang="en-GB" b="1" dirty="0" smtClean="0">
                <a:solidFill>
                  <a:schemeClr val="tx2"/>
                </a:solidFill>
              </a:rPr>
              <a:t>.</a:t>
            </a:r>
          </a:p>
          <a:p>
            <a:r>
              <a:rPr lang="en-GB" sz="2200" b="1" dirty="0">
                <a:solidFill>
                  <a:schemeClr val="tx2"/>
                </a:solidFill>
              </a:rPr>
              <a:t>Female leaders also had to fight gender discrimination within the unions. </a:t>
            </a:r>
          </a:p>
          <a:p>
            <a:endParaRPr lang="en-GB" dirty="0" smtClean="0">
              <a:solidFill>
                <a:schemeClr val="tx2"/>
              </a:solidFill>
            </a:endParaRPr>
          </a:p>
          <a:p>
            <a:endParaRPr lang="en-GB" dirty="0">
              <a:solidFill>
                <a:schemeClr val="tx2"/>
              </a:solidFill>
            </a:endParaRPr>
          </a:p>
        </p:txBody>
      </p:sp>
    </p:spTree>
    <p:extLst>
      <p:ext uri="{BB962C8B-B14F-4D97-AF65-F5344CB8AC3E}">
        <p14:creationId xmlns:p14="http://schemas.microsoft.com/office/powerpoint/2010/main" val="12576834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tx2"/>
                </a:solidFill>
              </a:rPr>
              <a:t>Background…</a:t>
            </a:r>
            <a:endParaRPr lang="en-GB" dirty="0">
              <a:solidFill>
                <a:schemeClr val="tx2"/>
              </a:solidFill>
            </a:endParaRPr>
          </a:p>
        </p:txBody>
      </p:sp>
      <p:sp>
        <p:nvSpPr>
          <p:cNvPr id="3" name="Content Placeholder 2"/>
          <p:cNvSpPr>
            <a:spLocks noGrp="1"/>
          </p:cNvSpPr>
          <p:nvPr>
            <p:ph idx="1"/>
          </p:nvPr>
        </p:nvSpPr>
        <p:spPr>
          <a:xfrm>
            <a:off x="1484310" y="2074985"/>
            <a:ext cx="10018713" cy="3716215"/>
          </a:xfrm>
        </p:spPr>
        <p:txBody>
          <a:bodyPr>
            <a:normAutofit fontScale="32500" lnSpcReduction="20000"/>
          </a:bodyPr>
          <a:lstStyle/>
          <a:p>
            <a:endParaRPr lang="en-GB" dirty="0" smtClean="0">
              <a:solidFill>
                <a:schemeClr val="tx2"/>
              </a:solidFill>
            </a:endParaRPr>
          </a:p>
          <a:p>
            <a:endParaRPr lang="en-GB" dirty="0">
              <a:solidFill>
                <a:schemeClr val="tx2"/>
              </a:solidFill>
            </a:endParaRPr>
          </a:p>
          <a:p>
            <a:r>
              <a:rPr lang="en-GB" sz="6200" b="1" dirty="0" smtClean="0">
                <a:solidFill>
                  <a:schemeClr val="tx2"/>
                </a:solidFill>
              </a:rPr>
              <a:t>Most working women </a:t>
            </a:r>
            <a:r>
              <a:rPr lang="en-GB" sz="6200" b="1" dirty="0">
                <a:solidFill>
                  <a:schemeClr val="tx2"/>
                </a:solidFill>
              </a:rPr>
              <a:t> in Africa </a:t>
            </a:r>
            <a:r>
              <a:rPr lang="en-GB" sz="6200" b="1" dirty="0" smtClean="0">
                <a:solidFill>
                  <a:schemeClr val="tx2"/>
                </a:solidFill>
              </a:rPr>
              <a:t> (</a:t>
            </a:r>
            <a:r>
              <a:rPr lang="en-GB" sz="6200" b="1" dirty="0" err="1" smtClean="0">
                <a:solidFill>
                  <a:schemeClr val="tx2"/>
                </a:solidFill>
              </a:rPr>
              <a:t>e.g</a:t>
            </a:r>
            <a:r>
              <a:rPr lang="en-GB" sz="6200" b="1" dirty="0" smtClean="0">
                <a:solidFill>
                  <a:schemeClr val="tx2"/>
                </a:solidFill>
              </a:rPr>
              <a:t> in Botswana and Namibia) are </a:t>
            </a:r>
            <a:r>
              <a:rPr lang="en-GB" sz="6200" b="1" dirty="0">
                <a:solidFill>
                  <a:schemeClr val="tx2"/>
                </a:solidFill>
              </a:rPr>
              <a:t>sobbing under the suffocating pressure </a:t>
            </a:r>
            <a:r>
              <a:rPr lang="en-GB" sz="6200" b="1" dirty="0" smtClean="0">
                <a:solidFill>
                  <a:schemeClr val="tx2"/>
                </a:solidFill>
              </a:rPr>
              <a:t>of: </a:t>
            </a:r>
            <a:r>
              <a:rPr lang="en-GB" sz="6200" b="1" dirty="0">
                <a:solidFill>
                  <a:schemeClr val="tx2"/>
                </a:solidFill>
              </a:rPr>
              <a:t>extreme exploitation, </a:t>
            </a:r>
            <a:endParaRPr lang="en-GB" sz="6200" b="1" dirty="0" smtClean="0">
              <a:solidFill>
                <a:schemeClr val="tx2"/>
              </a:solidFill>
            </a:endParaRPr>
          </a:p>
          <a:p>
            <a:pPr lvl="1"/>
            <a:r>
              <a:rPr lang="en-GB" sz="6200" b="1" dirty="0" smtClean="0">
                <a:solidFill>
                  <a:schemeClr val="tx2"/>
                </a:solidFill>
              </a:rPr>
              <a:t>force</a:t>
            </a:r>
            <a:r>
              <a:rPr lang="en-GB" sz="6200" b="1" dirty="0">
                <a:solidFill>
                  <a:schemeClr val="tx2"/>
                </a:solidFill>
              </a:rPr>
              <a:t>, </a:t>
            </a:r>
            <a:endParaRPr lang="en-GB" sz="6200" b="1" dirty="0" smtClean="0">
              <a:solidFill>
                <a:schemeClr val="tx2"/>
              </a:solidFill>
            </a:endParaRPr>
          </a:p>
          <a:p>
            <a:pPr lvl="1"/>
            <a:r>
              <a:rPr lang="en-GB" sz="6200" b="1" dirty="0" smtClean="0">
                <a:solidFill>
                  <a:schemeClr val="tx2"/>
                </a:solidFill>
              </a:rPr>
              <a:t>harassment, </a:t>
            </a:r>
          </a:p>
          <a:p>
            <a:pPr lvl="1"/>
            <a:r>
              <a:rPr lang="en-GB" sz="6200" b="1" dirty="0" smtClean="0">
                <a:solidFill>
                  <a:schemeClr val="tx2"/>
                </a:solidFill>
              </a:rPr>
              <a:t>ignorance of the rights </a:t>
            </a:r>
            <a:r>
              <a:rPr lang="en-GB" sz="6200" b="1" dirty="0">
                <a:solidFill>
                  <a:schemeClr val="tx2"/>
                </a:solidFill>
              </a:rPr>
              <a:t>and </a:t>
            </a:r>
            <a:endParaRPr lang="en-GB" sz="6200" b="1" dirty="0" smtClean="0">
              <a:solidFill>
                <a:schemeClr val="tx2"/>
              </a:solidFill>
            </a:endParaRPr>
          </a:p>
          <a:p>
            <a:pPr lvl="1"/>
            <a:r>
              <a:rPr lang="en-GB" sz="6200" b="1" dirty="0" smtClean="0">
                <a:solidFill>
                  <a:schemeClr val="tx2"/>
                </a:solidFill>
              </a:rPr>
              <a:t>poverty</a:t>
            </a:r>
            <a:r>
              <a:rPr lang="en-GB" sz="6200" b="1" dirty="0">
                <a:solidFill>
                  <a:schemeClr val="tx2"/>
                </a:solidFill>
              </a:rPr>
              <a:t>. </a:t>
            </a:r>
            <a:endParaRPr lang="en-GB" sz="6200" b="1" dirty="0" smtClean="0">
              <a:solidFill>
                <a:schemeClr val="tx2"/>
              </a:solidFill>
            </a:endParaRPr>
          </a:p>
          <a:p>
            <a:pPr lvl="1"/>
            <a:endParaRPr lang="en-GB" sz="6200" b="1" dirty="0">
              <a:solidFill>
                <a:schemeClr val="tx2"/>
              </a:solidFill>
            </a:endParaRPr>
          </a:p>
          <a:p>
            <a:pPr marL="457200" lvl="1" indent="0">
              <a:buNone/>
            </a:pPr>
            <a:r>
              <a:rPr lang="en-GB" sz="6000" b="1" dirty="0">
                <a:solidFill>
                  <a:schemeClr val="tx2"/>
                </a:solidFill>
              </a:rPr>
              <a:t>Given the </a:t>
            </a:r>
            <a:r>
              <a:rPr lang="en-GB" sz="6000" b="1" dirty="0" smtClean="0">
                <a:solidFill>
                  <a:schemeClr val="tx2"/>
                </a:solidFill>
              </a:rPr>
              <a:t>foregoing </a:t>
            </a:r>
            <a:r>
              <a:rPr lang="en-GB" sz="6000" b="1" dirty="0">
                <a:solidFill>
                  <a:schemeClr val="tx2"/>
                </a:solidFill>
              </a:rPr>
              <a:t>scenario who then advocates for these women in the absence of trade unions?</a:t>
            </a:r>
          </a:p>
          <a:p>
            <a:pPr marL="457200" lvl="1" indent="0">
              <a:buNone/>
            </a:pPr>
            <a:endParaRPr lang="en-GB" dirty="0" smtClean="0">
              <a:solidFill>
                <a:schemeClr val="tx2"/>
              </a:solidFill>
            </a:endParaRPr>
          </a:p>
          <a:p>
            <a:endParaRPr lang="en-GB" dirty="0">
              <a:solidFill>
                <a:schemeClr val="tx2"/>
              </a:solidFill>
            </a:endParaRPr>
          </a:p>
        </p:txBody>
      </p:sp>
    </p:spTree>
    <p:extLst>
      <p:ext uri="{BB962C8B-B14F-4D97-AF65-F5344CB8AC3E}">
        <p14:creationId xmlns:p14="http://schemas.microsoft.com/office/powerpoint/2010/main" val="7212909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5696" y="-123091"/>
            <a:ext cx="10018713" cy="1412630"/>
          </a:xfrm>
        </p:spPr>
        <p:txBody>
          <a:bodyPr/>
          <a:lstStyle/>
          <a:p>
            <a:r>
              <a:rPr lang="en-GB" b="1" dirty="0" smtClean="0">
                <a:solidFill>
                  <a:schemeClr val="tx2"/>
                </a:solidFill>
              </a:rPr>
              <a:t>Botswana</a:t>
            </a:r>
            <a:endParaRPr lang="en-GB" b="1" dirty="0">
              <a:solidFill>
                <a:schemeClr val="tx2"/>
              </a:solidFill>
            </a:endParaRPr>
          </a:p>
        </p:txBody>
      </p:sp>
      <p:sp>
        <p:nvSpPr>
          <p:cNvPr id="3" name="Content Placeholder 2"/>
          <p:cNvSpPr>
            <a:spLocks noGrp="1"/>
          </p:cNvSpPr>
          <p:nvPr>
            <p:ph idx="1"/>
          </p:nvPr>
        </p:nvSpPr>
        <p:spPr>
          <a:xfrm>
            <a:off x="1402248" y="1934308"/>
            <a:ext cx="10018713" cy="4724400"/>
          </a:xfrm>
        </p:spPr>
        <p:txBody>
          <a:bodyPr>
            <a:normAutofit/>
          </a:bodyPr>
          <a:lstStyle/>
          <a:p>
            <a:r>
              <a:rPr lang="en-GB" b="1" dirty="0" smtClean="0">
                <a:solidFill>
                  <a:schemeClr val="tx2"/>
                </a:solidFill>
              </a:rPr>
              <a:t>Government in contravenes ILO ratified conventions</a:t>
            </a:r>
          </a:p>
          <a:p>
            <a:r>
              <a:rPr lang="en-GB" b="1" dirty="0" smtClean="0">
                <a:solidFill>
                  <a:schemeClr val="tx2"/>
                </a:solidFill>
              </a:rPr>
              <a:t>Dissolved Public Sector Bargaining Council</a:t>
            </a:r>
          </a:p>
          <a:p>
            <a:r>
              <a:rPr lang="en-GB" b="1" dirty="0" smtClean="0">
                <a:solidFill>
                  <a:schemeClr val="tx2"/>
                </a:solidFill>
              </a:rPr>
              <a:t>Autocratic tendencies towards labour</a:t>
            </a:r>
            <a:endParaRPr lang="en-GB" b="1" dirty="0" smtClean="0">
              <a:solidFill>
                <a:schemeClr val="tx2"/>
              </a:solidFill>
            </a:endParaRPr>
          </a:p>
          <a:p>
            <a:r>
              <a:rPr lang="en-GB" b="1" dirty="0" smtClean="0">
                <a:solidFill>
                  <a:schemeClr val="tx2"/>
                </a:solidFill>
              </a:rPr>
              <a:t>Trade </a:t>
            </a:r>
            <a:r>
              <a:rPr lang="en-GB" b="1" dirty="0" smtClean="0">
                <a:solidFill>
                  <a:schemeClr val="tx2"/>
                </a:solidFill>
              </a:rPr>
              <a:t>union leadership is male </a:t>
            </a:r>
            <a:r>
              <a:rPr lang="en-GB" b="1" dirty="0">
                <a:solidFill>
                  <a:schemeClr val="tx2"/>
                </a:solidFill>
              </a:rPr>
              <a:t>dominated even in sectors where women predominate as workers such as health, education, hospitality etc. </a:t>
            </a:r>
            <a:endParaRPr lang="en-GB" b="1" dirty="0" smtClean="0">
              <a:solidFill>
                <a:schemeClr val="tx2"/>
              </a:solidFill>
            </a:endParaRPr>
          </a:p>
          <a:p>
            <a:r>
              <a:rPr lang="en-GB" b="1" dirty="0" smtClean="0">
                <a:solidFill>
                  <a:schemeClr val="tx2"/>
                </a:solidFill>
              </a:rPr>
              <a:t>There are </a:t>
            </a:r>
            <a:r>
              <a:rPr lang="en-GB" b="1" dirty="0" smtClean="0">
                <a:solidFill>
                  <a:schemeClr val="tx2"/>
                </a:solidFill>
              </a:rPr>
              <a:t>3000 private security companies and over 60% are not registered with Ministry of Defence.</a:t>
            </a:r>
          </a:p>
          <a:p>
            <a:r>
              <a:rPr lang="en-GB" b="1" dirty="0" smtClean="0">
                <a:solidFill>
                  <a:schemeClr val="tx2"/>
                </a:solidFill>
              </a:rPr>
              <a:t>There</a:t>
            </a:r>
            <a:r>
              <a:rPr lang="en-GB" b="1" dirty="0" smtClean="0">
                <a:solidFill>
                  <a:schemeClr val="tx2"/>
                </a:solidFill>
              </a:rPr>
              <a:t> no </a:t>
            </a:r>
            <a:r>
              <a:rPr lang="en-GB" b="1" dirty="0" smtClean="0">
                <a:solidFill>
                  <a:schemeClr val="tx2"/>
                </a:solidFill>
              </a:rPr>
              <a:t>Private security sector </a:t>
            </a:r>
            <a:r>
              <a:rPr lang="en-GB" b="1" dirty="0" smtClean="0">
                <a:solidFill>
                  <a:schemeClr val="tx2"/>
                </a:solidFill>
              </a:rPr>
              <a:t>trade </a:t>
            </a:r>
            <a:r>
              <a:rPr lang="en-GB" b="1" dirty="0" smtClean="0">
                <a:solidFill>
                  <a:schemeClr val="tx2"/>
                </a:solidFill>
              </a:rPr>
              <a:t>unions </a:t>
            </a:r>
            <a:r>
              <a:rPr lang="en-GB" b="1" dirty="0" smtClean="0">
                <a:solidFill>
                  <a:schemeClr val="tx2"/>
                </a:solidFill>
              </a:rPr>
              <a:t>let alone women trade union in this sector</a:t>
            </a:r>
            <a:endParaRPr lang="en-GB" b="1" dirty="0" smtClean="0">
              <a:solidFill>
                <a:schemeClr val="tx2"/>
              </a:solidFill>
            </a:endParaRPr>
          </a:p>
          <a:p>
            <a:endParaRPr lang="en-GB" dirty="0" smtClean="0">
              <a:solidFill>
                <a:schemeClr val="tx2"/>
              </a:solidFill>
            </a:endParaRPr>
          </a:p>
          <a:p>
            <a:endParaRPr lang="en-GB" dirty="0">
              <a:solidFill>
                <a:schemeClr val="tx2"/>
              </a:solidFill>
            </a:endParaRPr>
          </a:p>
        </p:txBody>
      </p:sp>
    </p:spTree>
    <p:extLst>
      <p:ext uri="{BB962C8B-B14F-4D97-AF65-F5344CB8AC3E}">
        <p14:creationId xmlns:p14="http://schemas.microsoft.com/office/powerpoint/2010/main" val="14214881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4" name="Text Placeholder 3"/>
          <p:cNvSpPr>
            <a:spLocks noGrp="1"/>
          </p:cNvSpPr>
          <p:nvPr>
            <p:ph type="body" sz="half" idx="2"/>
          </p:nvPr>
        </p:nvSpPr>
        <p:spPr/>
        <p:txBody>
          <a:bodyPr/>
          <a:lstStyle/>
          <a:p>
            <a:r>
              <a:rPr lang="en-GB" b="1" dirty="0" smtClean="0">
                <a:solidFill>
                  <a:schemeClr val="tx2"/>
                </a:solidFill>
              </a:rPr>
              <a:t>Botswana Nurses </a:t>
            </a:r>
            <a:r>
              <a:rPr lang="en-GB" b="1" dirty="0">
                <a:solidFill>
                  <a:schemeClr val="tx2"/>
                </a:solidFill>
              </a:rPr>
              <a:t>decry lack of security at work PIC: KENNEDY RAMOKONE </a:t>
            </a:r>
          </a:p>
        </p:txBody>
      </p:sp>
      <p:pic>
        <p:nvPicPr>
          <p:cNvPr id="1026" name="Picture 2" descr="http://www.mmegi.bw/2018/april/27/medium_phpzXx3KV.jpg"/>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21116" b="21116"/>
          <a:stretch>
            <a:fillRect/>
          </a:stretch>
        </p:blipFill>
        <p:spPr bwMode="auto">
          <a:xfrm>
            <a:off x="1594338" y="932112"/>
            <a:ext cx="9554308" cy="41205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95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1"/>
            <a:ext cx="10018713" cy="1295400"/>
          </a:xfrm>
        </p:spPr>
        <p:txBody>
          <a:bodyPr/>
          <a:lstStyle/>
          <a:p>
            <a:r>
              <a:rPr lang="en-GB" b="1" dirty="0" smtClean="0">
                <a:solidFill>
                  <a:schemeClr val="tx2"/>
                </a:solidFill>
              </a:rPr>
              <a:t>Namibia </a:t>
            </a:r>
            <a:endParaRPr lang="en-GB" b="1" dirty="0">
              <a:solidFill>
                <a:schemeClr val="tx2"/>
              </a:solidFill>
            </a:endParaRPr>
          </a:p>
        </p:txBody>
      </p:sp>
      <p:sp>
        <p:nvSpPr>
          <p:cNvPr id="3" name="Content Placeholder 2"/>
          <p:cNvSpPr>
            <a:spLocks noGrp="1"/>
          </p:cNvSpPr>
          <p:nvPr>
            <p:ph idx="1"/>
          </p:nvPr>
        </p:nvSpPr>
        <p:spPr>
          <a:xfrm>
            <a:off x="1484310" y="1875693"/>
            <a:ext cx="10018713" cy="3915508"/>
          </a:xfrm>
        </p:spPr>
        <p:txBody>
          <a:bodyPr>
            <a:normAutofit fontScale="92500" lnSpcReduction="20000"/>
          </a:bodyPr>
          <a:lstStyle/>
          <a:p>
            <a:endParaRPr lang="en-GB" dirty="0" smtClean="0">
              <a:solidFill>
                <a:schemeClr val="tx2"/>
              </a:solidFill>
            </a:endParaRPr>
          </a:p>
          <a:p>
            <a:r>
              <a:rPr lang="en-GB" b="1" dirty="0" smtClean="0">
                <a:solidFill>
                  <a:schemeClr val="tx2"/>
                </a:solidFill>
              </a:rPr>
              <a:t>In Namibia trade unionism is still weak</a:t>
            </a:r>
          </a:p>
          <a:p>
            <a:endParaRPr lang="en-GB" b="1" dirty="0">
              <a:solidFill>
                <a:schemeClr val="tx2"/>
              </a:solidFill>
            </a:endParaRPr>
          </a:p>
          <a:p>
            <a:r>
              <a:rPr lang="en-GB" b="1" dirty="0" smtClean="0">
                <a:solidFill>
                  <a:schemeClr val="tx2"/>
                </a:solidFill>
              </a:rPr>
              <a:t>Gender </a:t>
            </a:r>
            <a:r>
              <a:rPr lang="en-GB" b="1" dirty="0">
                <a:solidFill>
                  <a:schemeClr val="tx2"/>
                </a:solidFill>
              </a:rPr>
              <a:t>representation and women’s empowerment within the trade unions in Namibia remains a challenge</a:t>
            </a:r>
            <a:r>
              <a:rPr lang="en-GB" b="1" dirty="0" smtClean="0">
                <a:solidFill>
                  <a:schemeClr val="tx2"/>
                </a:solidFill>
              </a:rPr>
              <a:t>.</a:t>
            </a:r>
          </a:p>
          <a:p>
            <a:endParaRPr lang="en-GB" b="1" dirty="0" smtClean="0">
              <a:solidFill>
                <a:schemeClr val="tx2"/>
              </a:solidFill>
            </a:endParaRPr>
          </a:p>
          <a:p>
            <a:r>
              <a:rPr lang="en-GB" b="1" dirty="0" smtClean="0">
                <a:solidFill>
                  <a:schemeClr val="tx2"/>
                </a:solidFill>
              </a:rPr>
              <a:t> </a:t>
            </a:r>
            <a:r>
              <a:rPr lang="en-GB" b="1" dirty="0">
                <a:solidFill>
                  <a:schemeClr val="tx2"/>
                </a:solidFill>
              </a:rPr>
              <a:t>The trade unions structures are still male dominated, although the numbers of paid up members are estimated to be more women</a:t>
            </a:r>
            <a:r>
              <a:rPr lang="en-GB" b="1" dirty="0" smtClean="0">
                <a:solidFill>
                  <a:schemeClr val="tx2"/>
                </a:solidFill>
              </a:rPr>
              <a:t>”.</a:t>
            </a:r>
          </a:p>
          <a:p>
            <a:endParaRPr lang="en-GB" b="1" dirty="0" smtClean="0">
              <a:solidFill>
                <a:schemeClr val="tx2"/>
              </a:solidFill>
            </a:endParaRPr>
          </a:p>
          <a:p>
            <a:r>
              <a:rPr lang="en-GB" b="1" dirty="0" smtClean="0">
                <a:solidFill>
                  <a:schemeClr val="tx2"/>
                </a:solidFill>
              </a:rPr>
              <a:t>There is no trade union in the PSS</a:t>
            </a:r>
          </a:p>
          <a:p>
            <a:endParaRPr lang="en-GB" dirty="0">
              <a:solidFill>
                <a:schemeClr val="tx2"/>
              </a:solidFill>
            </a:endParaRPr>
          </a:p>
        </p:txBody>
      </p:sp>
    </p:spTree>
    <p:extLst>
      <p:ext uri="{BB962C8B-B14F-4D97-AF65-F5344CB8AC3E}">
        <p14:creationId xmlns:p14="http://schemas.microsoft.com/office/powerpoint/2010/main" val="28998519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chemeClr val="tx2"/>
                </a:solidFill>
              </a:rPr>
              <a:t>Structure of the </a:t>
            </a:r>
            <a:r>
              <a:rPr lang="en-GB" b="1" dirty="0" smtClean="0">
                <a:solidFill>
                  <a:schemeClr val="tx2"/>
                </a:solidFill>
              </a:rPr>
              <a:t>PSS </a:t>
            </a:r>
            <a:r>
              <a:rPr lang="en-GB" b="1" dirty="0" smtClean="0">
                <a:solidFill>
                  <a:schemeClr val="tx2"/>
                </a:solidFill>
              </a:rPr>
              <a:t>in BW &amp; Nam</a:t>
            </a:r>
            <a:endParaRPr lang="en-GB" b="1" dirty="0">
              <a:solidFill>
                <a:schemeClr val="tx2"/>
              </a:solidFill>
            </a:endParaRPr>
          </a:p>
        </p:txBody>
      </p:sp>
      <p:sp>
        <p:nvSpPr>
          <p:cNvPr id="3" name="Content Placeholder 2"/>
          <p:cNvSpPr>
            <a:spLocks noGrp="1"/>
          </p:cNvSpPr>
          <p:nvPr>
            <p:ph idx="1"/>
          </p:nvPr>
        </p:nvSpPr>
        <p:spPr>
          <a:xfrm>
            <a:off x="1484310" y="2074985"/>
            <a:ext cx="10018713" cy="4665784"/>
          </a:xfrm>
        </p:spPr>
        <p:txBody>
          <a:bodyPr>
            <a:normAutofit/>
          </a:bodyPr>
          <a:lstStyle/>
          <a:p>
            <a:r>
              <a:rPr lang="en-GB" b="1" dirty="0" smtClean="0">
                <a:solidFill>
                  <a:schemeClr val="tx2"/>
                </a:solidFill>
              </a:rPr>
              <a:t>Majority private security companies are not registered/operate illegally</a:t>
            </a:r>
          </a:p>
          <a:p>
            <a:r>
              <a:rPr lang="en-GB" b="1" dirty="0" smtClean="0">
                <a:solidFill>
                  <a:schemeClr val="tx2"/>
                </a:solidFill>
              </a:rPr>
              <a:t>Owners of these companies are mostly former members of the security agencies such as Police, Military, Prisons &amp; other keen individuals who  saw an opening in this sector</a:t>
            </a:r>
          </a:p>
          <a:p>
            <a:r>
              <a:rPr lang="en-GB" b="1" dirty="0" smtClean="0">
                <a:solidFill>
                  <a:schemeClr val="tx2"/>
                </a:solidFill>
              </a:rPr>
              <a:t>The majority of these owners  have minimum or no knowledge on HR &amp; labour relations issues</a:t>
            </a:r>
          </a:p>
          <a:p>
            <a:r>
              <a:rPr lang="en-GB" b="1" dirty="0" smtClean="0">
                <a:solidFill>
                  <a:schemeClr val="tx2"/>
                </a:solidFill>
              </a:rPr>
              <a:t>PSS Management violet EE rights and are not held accountable by any law</a:t>
            </a:r>
          </a:p>
          <a:p>
            <a:r>
              <a:rPr lang="en-GB" b="1" dirty="0" smtClean="0">
                <a:solidFill>
                  <a:schemeClr val="tx2"/>
                </a:solidFill>
              </a:rPr>
              <a:t>Get tenders from government(s) through other means</a:t>
            </a:r>
            <a:endParaRPr lang="en-GB" b="1" dirty="0">
              <a:solidFill>
                <a:schemeClr val="tx2"/>
              </a:solidFill>
            </a:endParaRPr>
          </a:p>
        </p:txBody>
      </p:sp>
    </p:spTree>
    <p:extLst>
      <p:ext uri="{BB962C8B-B14F-4D97-AF65-F5344CB8AC3E}">
        <p14:creationId xmlns:p14="http://schemas.microsoft.com/office/powerpoint/2010/main" val="508132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154723"/>
          </a:xfrm>
        </p:spPr>
        <p:txBody>
          <a:bodyPr/>
          <a:lstStyle/>
          <a:p>
            <a:r>
              <a:rPr lang="en-GB" b="1" dirty="0" err="1" smtClean="0">
                <a:solidFill>
                  <a:schemeClr val="tx2"/>
                </a:solidFill>
              </a:rPr>
              <a:t>Ee</a:t>
            </a:r>
            <a:r>
              <a:rPr lang="en-GB" b="1" dirty="0" smtClean="0">
                <a:solidFill>
                  <a:schemeClr val="tx2"/>
                </a:solidFill>
              </a:rPr>
              <a:t> rep in </a:t>
            </a:r>
            <a:r>
              <a:rPr lang="en-GB" b="1" dirty="0" err="1" smtClean="0">
                <a:solidFill>
                  <a:schemeClr val="tx2"/>
                </a:solidFill>
              </a:rPr>
              <a:t>Bw</a:t>
            </a:r>
            <a:r>
              <a:rPr lang="en-GB" b="1" dirty="0" smtClean="0">
                <a:solidFill>
                  <a:schemeClr val="tx2"/>
                </a:solidFill>
              </a:rPr>
              <a:t> &amp; Nam PSS</a:t>
            </a:r>
            <a:endParaRPr lang="en-GB" b="1" dirty="0">
              <a:solidFill>
                <a:schemeClr val="tx2"/>
              </a:solidFill>
            </a:endParaRPr>
          </a:p>
        </p:txBody>
      </p:sp>
      <p:sp>
        <p:nvSpPr>
          <p:cNvPr id="3" name="Content Placeholder 2"/>
          <p:cNvSpPr>
            <a:spLocks noGrp="1"/>
          </p:cNvSpPr>
          <p:nvPr>
            <p:ph sz="half" idx="1"/>
          </p:nvPr>
        </p:nvSpPr>
        <p:spPr>
          <a:xfrm>
            <a:off x="1484312" y="2039815"/>
            <a:ext cx="4895055" cy="4278923"/>
          </a:xfrm>
        </p:spPr>
        <p:txBody>
          <a:bodyPr>
            <a:noAutofit/>
          </a:bodyPr>
          <a:lstStyle/>
          <a:p>
            <a:pPr marL="0" indent="0" algn="ctr">
              <a:buNone/>
            </a:pPr>
            <a:r>
              <a:rPr lang="en-GB" b="1" dirty="0" smtClean="0">
                <a:solidFill>
                  <a:schemeClr val="tx2"/>
                </a:solidFill>
              </a:rPr>
              <a:t>Botswana</a:t>
            </a:r>
          </a:p>
          <a:p>
            <a:r>
              <a:rPr lang="en-GB" b="1" dirty="0" smtClean="0">
                <a:solidFill>
                  <a:schemeClr val="tx2"/>
                </a:solidFill>
              </a:rPr>
              <a:t>General trade unionism very weak(Nationally)</a:t>
            </a:r>
          </a:p>
          <a:p>
            <a:r>
              <a:rPr lang="en-GB" b="1" dirty="0" smtClean="0">
                <a:solidFill>
                  <a:schemeClr val="tx2"/>
                </a:solidFill>
              </a:rPr>
              <a:t>Private security sector-No trade union for women</a:t>
            </a:r>
          </a:p>
          <a:p>
            <a:r>
              <a:rPr lang="en-GB" b="1" dirty="0" smtClean="0">
                <a:solidFill>
                  <a:schemeClr val="tx2"/>
                </a:solidFill>
              </a:rPr>
              <a:t>No employer organisation</a:t>
            </a:r>
          </a:p>
          <a:p>
            <a:r>
              <a:rPr lang="en-GB" b="1" dirty="0" smtClean="0">
                <a:solidFill>
                  <a:schemeClr val="tx2"/>
                </a:solidFill>
              </a:rPr>
              <a:t>Employee/women rights are non-existent</a:t>
            </a:r>
          </a:p>
          <a:p>
            <a:r>
              <a:rPr lang="en-GB" b="1" dirty="0" smtClean="0">
                <a:solidFill>
                  <a:schemeClr val="tx2"/>
                </a:solidFill>
              </a:rPr>
              <a:t>Regulation of this private security sector is not enforced</a:t>
            </a:r>
          </a:p>
          <a:p>
            <a:r>
              <a:rPr lang="en-GB" b="1" dirty="0" smtClean="0">
                <a:solidFill>
                  <a:schemeClr val="tx2"/>
                </a:solidFill>
              </a:rPr>
              <a:t>Meanwhile abuse of women in the workplace continues unabated </a:t>
            </a:r>
            <a:endParaRPr lang="en-GB" b="1" dirty="0">
              <a:solidFill>
                <a:schemeClr val="tx2"/>
              </a:solidFill>
            </a:endParaRPr>
          </a:p>
        </p:txBody>
      </p:sp>
      <p:sp>
        <p:nvSpPr>
          <p:cNvPr id="4" name="Content Placeholder 3"/>
          <p:cNvSpPr>
            <a:spLocks noGrp="1"/>
          </p:cNvSpPr>
          <p:nvPr>
            <p:ph sz="half" idx="2"/>
          </p:nvPr>
        </p:nvSpPr>
        <p:spPr>
          <a:xfrm>
            <a:off x="6607967" y="2016369"/>
            <a:ext cx="4895056" cy="3774831"/>
          </a:xfrm>
        </p:spPr>
        <p:txBody>
          <a:bodyPr>
            <a:normAutofit fontScale="25000" lnSpcReduction="20000"/>
          </a:bodyPr>
          <a:lstStyle/>
          <a:p>
            <a:pPr marL="0" indent="0" algn="ctr">
              <a:buNone/>
            </a:pPr>
            <a:endParaRPr lang="en-GB" b="1" dirty="0" smtClean="0">
              <a:solidFill>
                <a:schemeClr val="tx2"/>
              </a:solidFill>
            </a:endParaRPr>
          </a:p>
          <a:p>
            <a:pPr marL="0" indent="0" algn="ctr">
              <a:buNone/>
            </a:pPr>
            <a:endParaRPr lang="en-GB" b="1" dirty="0">
              <a:solidFill>
                <a:schemeClr val="tx2"/>
              </a:solidFill>
            </a:endParaRPr>
          </a:p>
          <a:p>
            <a:pPr marL="0" indent="0" algn="ctr">
              <a:buNone/>
            </a:pPr>
            <a:r>
              <a:rPr lang="en-GB" sz="7200" b="1" dirty="0" smtClean="0">
                <a:solidFill>
                  <a:schemeClr val="tx2"/>
                </a:solidFill>
              </a:rPr>
              <a:t>Namibia</a:t>
            </a:r>
          </a:p>
          <a:p>
            <a:r>
              <a:rPr lang="en-GB" sz="7200" b="1" dirty="0" smtClean="0">
                <a:solidFill>
                  <a:schemeClr val="tx2"/>
                </a:solidFill>
              </a:rPr>
              <a:t>General trade unions very weak(Nationally)</a:t>
            </a:r>
          </a:p>
          <a:p>
            <a:r>
              <a:rPr lang="en-GB" sz="7200" b="1" dirty="0" smtClean="0">
                <a:solidFill>
                  <a:schemeClr val="tx2"/>
                </a:solidFill>
              </a:rPr>
              <a:t>Private security sector –No trade unions for women</a:t>
            </a:r>
          </a:p>
          <a:p>
            <a:r>
              <a:rPr lang="en-GB" sz="7200" b="1" dirty="0" smtClean="0">
                <a:solidFill>
                  <a:schemeClr val="tx2"/>
                </a:solidFill>
              </a:rPr>
              <a:t>No employer organisation</a:t>
            </a:r>
          </a:p>
          <a:p>
            <a:r>
              <a:rPr lang="en-GB" sz="7200" b="1" dirty="0">
                <a:solidFill>
                  <a:schemeClr val="tx2"/>
                </a:solidFill>
              </a:rPr>
              <a:t>Employee/women rights are non-existent </a:t>
            </a:r>
            <a:endParaRPr lang="en-GB" sz="7200" b="1" dirty="0" smtClean="0">
              <a:solidFill>
                <a:schemeClr val="tx2"/>
              </a:solidFill>
            </a:endParaRPr>
          </a:p>
          <a:p>
            <a:r>
              <a:rPr lang="en-GB" sz="7200" b="1" dirty="0">
                <a:solidFill>
                  <a:schemeClr val="tx2"/>
                </a:solidFill>
              </a:rPr>
              <a:t>R</a:t>
            </a:r>
            <a:r>
              <a:rPr lang="en-GB" sz="7200" b="1" dirty="0" smtClean="0">
                <a:solidFill>
                  <a:schemeClr val="tx2"/>
                </a:solidFill>
              </a:rPr>
              <a:t>egulation </a:t>
            </a:r>
            <a:r>
              <a:rPr lang="en-GB" sz="7200" b="1" dirty="0">
                <a:solidFill>
                  <a:schemeClr val="tx2"/>
                </a:solidFill>
              </a:rPr>
              <a:t>of this private security sector is not </a:t>
            </a:r>
            <a:r>
              <a:rPr lang="en-GB" sz="7200" b="1" dirty="0" smtClean="0">
                <a:solidFill>
                  <a:schemeClr val="tx2"/>
                </a:solidFill>
              </a:rPr>
              <a:t>enforced</a:t>
            </a:r>
          </a:p>
          <a:p>
            <a:r>
              <a:rPr lang="en-GB" sz="7200" b="1" dirty="0">
                <a:solidFill>
                  <a:schemeClr val="tx2"/>
                </a:solidFill>
              </a:rPr>
              <a:t>Meanwhile abuse of women in the workplace continues unabated </a:t>
            </a:r>
          </a:p>
          <a:p>
            <a:pPr marL="0" indent="0">
              <a:buNone/>
            </a:pPr>
            <a:endParaRPr lang="en-GB" dirty="0">
              <a:solidFill>
                <a:schemeClr val="tx2"/>
              </a:solidFill>
            </a:endParaRPr>
          </a:p>
          <a:p>
            <a:endParaRPr lang="en-GB" dirty="0">
              <a:solidFill>
                <a:schemeClr val="tx2"/>
              </a:solidFill>
            </a:endParaRPr>
          </a:p>
          <a:p>
            <a:endParaRPr lang="en-GB" dirty="0">
              <a:solidFill>
                <a:schemeClr val="tx2"/>
              </a:solidFill>
            </a:endParaRPr>
          </a:p>
        </p:txBody>
      </p:sp>
    </p:spTree>
    <p:extLst>
      <p:ext uri="{BB962C8B-B14F-4D97-AF65-F5344CB8AC3E}">
        <p14:creationId xmlns:p14="http://schemas.microsoft.com/office/powerpoint/2010/main" val="38901556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chemeClr val="tx2"/>
                </a:solidFill>
              </a:rPr>
              <a:t>A comparison between BW/Nam &amp; RSA</a:t>
            </a:r>
            <a:endParaRPr lang="en-GB" b="1" dirty="0">
              <a:solidFill>
                <a:schemeClr val="tx2"/>
              </a:solidFill>
            </a:endParaRPr>
          </a:p>
        </p:txBody>
      </p:sp>
      <p:sp>
        <p:nvSpPr>
          <p:cNvPr id="3" name="Text Placeholder 2"/>
          <p:cNvSpPr>
            <a:spLocks noGrp="1"/>
          </p:cNvSpPr>
          <p:nvPr>
            <p:ph type="body" idx="1"/>
          </p:nvPr>
        </p:nvSpPr>
        <p:spPr>
          <a:xfrm>
            <a:off x="1772179" y="1934309"/>
            <a:ext cx="4607188" cy="633046"/>
          </a:xfrm>
        </p:spPr>
        <p:txBody>
          <a:bodyPr/>
          <a:lstStyle/>
          <a:p>
            <a:r>
              <a:rPr lang="en-GB" dirty="0" smtClean="0"/>
              <a:t>PSS BW/Nam </a:t>
            </a:r>
            <a:endParaRPr lang="en-GB" dirty="0"/>
          </a:p>
        </p:txBody>
      </p:sp>
      <p:sp>
        <p:nvSpPr>
          <p:cNvPr id="4" name="Content Placeholder 3"/>
          <p:cNvSpPr>
            <a:spLocks noGrp="1"/>
          </p:cNvSpPr>
          <p:nvPr>
            <p:ph sz="half" idx="2"/>
          </p:nvPr>
        </p:nvSpPr>
        <p:spPr>
          <a:xfrm>
            <a:off x="1308465" y="2549891"/>
            <a:ext cx="4895056" cy="2455862"/>
          </a:xfrm>
        </p:spPr>
        <p:txBody>
          <a:bodyPr>
            <a:noAutofit/>
          </a:bodyPr>
          <a:lstStyle/>
          <a:p>
            <a:r>
              <a:rPr lang="en-GB" sz="2000" b="1" dirty="0">
                <a:solidFill>
                  <a:schemeClr val="tx2"/>
                </a:solidFill>
              </a:rPr>
              <a:t>General trade unionism very weak(Nationally)</a:t>
            </a:r>
          </a:p>
          <a:p>
            <a:r>
              <a:rPr lang="en-GB" sz="2000" b="1" dirty="0">
                <a:solidFill>
                  <a:schemeClr val="tx2"/>
                </a:solidFill>
              </a:rPr>
              <a:t>Private security sector-No trade union for women</a:t>
            </a:r>
          </a:p>
          <a:p>
            <a:r>
              <a:rPr lang="en-GB" sz="2000" b="1" dirty="0">
                <a:solidFill>
                  <a:schemeClr val="tx2"/>
                </a:solidFill>
              </a:rPr>
              <a:t>No employer organisation</a:t>
            </a:r>
          </a:p>
          <a:p>
            <a:r>
              <a:rPr lang="en-GB" sz="2000" b="1" dirty="0">
                <a:solidFill>
                  <a:schemeClr val="tx2"/>
                </a:solidFill>
              </a:rPr>
              <a:t>Employee/women rights are non-existent</a:t>
            </a:r>
          </a:p>
          <a:p>
            <a:r>
              <a:rPr lang="en-GB" sz="2000" b="1" dirty="0">
                <a:solidFill>
                  <a:schemeClr val="tx2"/>
                </a:solidFill>
              </a:rPr>
              <a:t>Regulation of this private security sector is not enforced</a:t>
            </a:r>
          </a:p>
          <a:p>
            <a:r>
              <a:rPr lang="en-GB" sz="2000" b="1" dirty="0">
                <a:solidFill>
                  <a:schemeClr val="tx2"/>
                </a:solidFill>
              </a:rPr>
              <a:t>Meanwhile abuse of women in the workplace continues unabated </a:t>
            </a:r>
          </a:p>
          <a:p>
            <a:endParaRPr lang="en-GB" sz="1600" b="1" dirty="0"/>
          </a:p>
        </p:txBody>
      </p:sp>
      <p:sp>
        <p:nvSpPr>
          <p:cNvPr id="5" name="Text Placeholder 4"/>
          <p:cNvSpPr>
            <a:spLocks noGrp="1"/>
          </p:cNvSpPr>
          <p:nvPr>
            <p:ph type="body" sz="quarter" idx="3"/>
          </p:nvPr>
        </p:nvSpPr>
        <p:spPr>
          <a:xfrm>
            <a:off x="6880487" y="1922585"/>
            <a:ext cx="4622537" cy="715107"/>
          </a:xfrm>
        </p:spPr>
        <p:txBody>
          <a:bodyPr/>
          <a:lstStyle/>
          <a:p>
            <a:r>
              <a:rPr lang="en-GB" dirty="0" smtClean="0"/>
              <a:t>RSA PSS</a:t>
            </a:r>
            <a:endParaRPr lang="en-GB" dirty="0"/>
          </a:p>
        </p:txBody>
      </p:sp>
      <p:sp>
        <p:nvSpPr>
          <p:cNvPr id="6" name="Content Placeholder 5"/>
          <p:cNvSpPr>
            <a:spLocks noGrp="1"/>
          </p:cNvSpPr>
          <p:nvPr>
            <p:ph sz="quarter" idx="4"/>
          </p:nvPr>
        </p:nvSpPr>
        <p:spPr>
          <a:xfrm>
            <a:off x="6607967" y="2508738"/>
            <a:ext cx="4895056" cy="3282461"/>
          </a:xfrm>
        </p:spPr>
        <p:txBody>
          <a:bodyPr>
            <a:noAutofit/>
          </a:bodyPr>
          <a:lstStyle/>
          <a:p>
            <a:r>
              <a:rPr lang="en-GB" sz="2000" b="1" dirty="0" smtClean="0">
                <a:solidFill>
                  <a:schemeClr val="tx2"/>
                </a:solidFill>
              </a:rPr>
              <a:t>There </a:t>
            </a:r>
            <a:r>
              <a:rPr lang="en-GB" sz="2000" b="1" dirty="0" smtClean="0">
                <a:solidFill>
                  <a:schemeClr val="tx2"/>
                </a:solidFill>
              </a:rPr>
              <a:t> are a number </a:t>
            </a:r>
            <a:r>
              <a:rPr lang="en-GB" sz="2000" b="1" dirty="0" smtClean="0">
                <a:solidFill>
                  <a:schemeClr val="tx2"/>
                </a:solidFill>
              </a:rPr>
              <a:t>federations in the sector</a:t>
            </a:r>
          </a:p>
          <a:p>
            <a:r>
              <a:rPr lang="en-GB" sz="2000" b="1" dirty="0" smtClean="0">
                <a:solidFill>
                  <a:schemeClr val="tx2"/>
                </a:solidFill>
              </a:rPr>
              <a:t>Significant number trade unions (14) representing  PSS employees across sector</a:t>
            </a:r>
          </a:p>
          <a:p>
            <a:r>
              <a:rPr lang="en-GB" sz="2000" b="1" dirty="0" smtClean="0">
                <a:solidFill>
                  <a:schemeClr val="tx2"/>
                </a:solidFill>
              </a:rPr>
              <a:t>Employer organisations (4)</a:t>
            </a:r>
          </a:p>
          <a:p>
            <a:r>
              <a:rPr lang="en-GB" sz="2000" b="1" dirty="0" err="1" smtClean="0">
                <a:solidFill>
                  <a:schemeClr val="tx2"/>
                </a:solidFill>
              </a:rPr>
              <a:t>Lalour</a:t>
            </a:r>
            <a:r>
              <a:rPr lang="en-GB" sz="2000" b="1" dirty="0" smtClean="0">
                <a:solidFill>
                  <a:schemeClr val="tx2"/>
                </a:solidFill>
              </a:rPr>
              <a:t> Relations  Act is very clear on issues of </a:t>
            </a:r>
            <a:r>
              <a:rPr lang="en-GB" sz="2000" b="1" dirty="0" err="1" smtClean="0">
                <a:solidFill>
                  <a:schemeClr val="tx2"/>
                </a:solidFill>
              </a:rPr>
              <a:t>Ee</a:t>
            </a:r>
            <a:r>
              <a:rPr lang="en-GB" sz="2000" b="1" dirty="0" smtClean="0">
                <a:solidFill>
                  <a:schemeClr val="tx2"/>
                </a:solidFill>
              </a:rPr>
              <a:t> rep &amp; collective bargaining</a:t>
            </a:r>
          </a:p>
          <a:p>
            <a:r>
              <a:rPr lang="en-GB" sz="2000" b="1" dirty="0" smtClean="0">
                <a:solidFill>
                  <a:schemeClr val="tx2"/>
                </a:solidFill>
              </a:rPr>
              <a:t>But then How is women representative in the T/U leadership?</a:t>
            </a:r>
          </a:p>
          <a:p>
            <a:endParaRPr lang="en-GB" sz="2000" dirty="0">
              <a:solidFill>
                <a:schemeClr val="tx2"/>
              </a:solidFill>
            </a:endParaRPr>
          </a:p>
        </p:txBody>
      </p:sp>
    </p:spTree>
    <p:extLst>
      <p:ext uri="{BB962C8B-B14F-4D97-AF65-F5344CB8AC3E}">
        <p14:creationId xmlns:p14="http://schemas.microsoft.com/office/powerpoint/2010/main" val="27111342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2926" y="369278"/>
            <a:ext cx="10018713" cy="1271954"/>
          </a:xfrm>
        </p:spPr>
        <p:txBody>
          <a:bodyPr/>
          <a:lstStyle/>
          <a:p>
            <a:r>
              <a:rPr lang="en-GB" b="1" dirty="0">
                <a:solidFill>
                  <a:schemeClr val="tx2"/>
                </a:solidFill>
              </a:rPr>
              <a:t>Challenges faced by women in T/Unions</a:t>
            </a:r>
            <a:endParaRPr lang="en-GB" b="1" dirty="0"/>
          </a:p>
        </p:txBody>
      </p:sp>
      <p:sp>
        <p:nvSpPr>
          <p:cNvPr id="3" name="Content Placeholder 2"/>
          <p:cNvSpPr>
            <a:spLocks noGrp="1"/>
          </p:cNvSpPr>
          <p:nvPr>
            <p:ph idx="1"/>
          </p:nvPr>
        </p:nvSpPr>
        <p:spPr>
          <a:xfrm>
            <a:off x="1484310" y="1863969"/>
            <a:ext cx="10018713" cy="3927231"/>
          </a:xfrm>
        </p:spPr>
        <p:txBody>
          <a:bodyPr>
            <a:normAutofit fontScale="92500" lnSpcReduction="10000"/>
          </a:bodyPr>
          <a:lstStyle/>
          <a:p>
            <a:r>
              <a:rPr lang="en-GB" b="1" dirty="0">
                <a:solidFill>
                  <a:schemeClr val="tx2"/>
                </a:solidFill>
              </a:rPr>
              <a:t>African communities are generally patriarchal in nature.</a:t>
            </a:r>
          </a:p>
          <a:p>
            <a:r>
              <a:rPr lang="en-GB" b="1" dirty="0">
                <a:solidFill>
                  <a:schemeClr val="tx2"/>
                </a:solidFill>
              </a:rPr>
              <a:t>Women’s oppression occurs within the context of unequal gendered power relations.</a:t>
            </a:r>
          </a:p>
          <a:p>
            <a:r>
              <a:rPr lang="en-GB" b="1" dirty="0">
                <a:solidFill>
                  <a:schemeClr val="tx2"/>
                </a:solidFill>
              </a:rPr>
              <a:t>In Africa, most programmes and activities, such as collective bargaining, do not take account of the specific needs of women members. </a:t>
            </a:r>
          </a:p>
          <a:p>
            <a:r>
              <a:rPr lang="en-GB" b="1" dirty="0">
                <a:solidFill>
                  <a:schemeClr val="tx2"/>
                </a:solidFill>
              </a:rPr>
              <a:t>There is also an active and direct domination over women through sexual harassment and open discrimination, especially in terms of recruitment and promotions</a:t>
            </a:r>
          </a:p>
          <a:p>
            <a:r>
              <a:rPr lang="en-GB" b="1" dirty="0">
                <a:solidFill>
                  <a:schemeClr val="tx2"/>
                </a:solidFill>
              </a:rPr>
              <a:t>There is no platform where young women can interact and network with other women who are in a higher social, economic and political leadership </a:t>
            </a:r>
          </a:p>
          <a:p>
            <a:endParaRPr lang="en-GB" b="1" dirty="0"/>
          </a:p>
        </p:txBody>
      </p:sp>
    </p:spTree>
    <p:extLst>
      <p:ext uri="{BB962C8B-B14F-4D97-AF65-F5344CB8AC3E}">
        <p14:creationId xmlns:p14="http://schemas.microsoft.com/office/powerpoint/2010/main" val="11423961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1"/>
            <a:ext cx="10018713" cy="885092"/>
          </a:xfrm>
        </p:spPr>
        <p:txBody>
          <a:bodyPr>
            <a:normAutofit/>
          </a:bodyPr>
          <a:lstStyle/>
          <a:p>
            <a:r>
              <a:rPr lang="en-GB" sz="2800" b="1" dirty="0" smtClean="0">
                <a:solidFill>
                  <a:schemeClr val="tx2"/>
                </a:solidFill>
              </a:rPr>
              <a:t>Implications </a:t>
            </a:r>
            <a:endParaRPr lang="en-GB" sz="2800" b="1" dirty="0">
              <a:solidFill>
                <a:schemeClr val="tx2"/>
              </a:solidFill>
            </a:endParaRPr>
          </a:p>
        </p:txBody>
      </p:sp>
      <p:sp>
        <p:nvSpPr>
          <p:cNvPr id="3" name="Content Placeholder 2"/>
          <p:cNvSpPr>
            <a:spLocks noGrp="1"/>
          </p:cNvSpPr>
          <p:nvPr>
            <p:ph idx="1"/>
          </p:nvPr>
        </p:nvSpPr>
        <p:spPr>
          <a:xfrm>
            <a:off x="1484310" y="1688123"/>
            <a:ext cx="10018713" cy="4103077"/>
          </a:xfrm>
        </p:spPr>
        <p:txBody>
          <a:bodyPr>
            <a:normAutofit/>
          </a:bodyPr>
          <a:lstStyle/>
          <a:p>
            <a:r>
              <a:rPr lang="en-GB" sz="2000" b="1" dirty="0" smtClean="0">
                <a:solidFill>
                  <a:schemeClr val="tx2"/>
                </a:solidFill>
              </a:rPr>
              <a:t>Where there is no rule of law, there is anarchy, even in the workplace</a:t>
            </a:r>
          </a:p>
          <a:p>
            <a:r>
              <a:rPr lang="en-GB" sz="2000" b="1" dirty="0" smtClean="0">
                <a:solidFill>
                  <a:schemeClr val="tx2"/>
                </a:solidFill>
              </a:rPr>
              <a:t>In the absence of African governments intervention in the are of women unionism exploration, sexual abuse, unfair labour practice will continue</a:t>
            </a:r>
          </a:p>
          <a:p>
            <a:r>
              <a:rPr lang="en-GB" sz="2000" b="1" dirty="0" smtClean="0">
                <a:solidFill>
                  <a:schemeClr val="tx2"/>
                </a:solidFill>
              </a:rPr>
              <a:t>ILO interventions are </a:t>
            </a:r>
            <a:r>
              <a:rPr lang="en-GB" sz="2000" b="1" dirty="0" smtClean="0">
                <a:solidFill>
                  <a:schemeClr val="tx2"/>
                </a:solidFill>
              </a:rPr>
              <a:t>needed </a:t>
            </a:r>
            <a:r>
              <a:rPr lang="en-GB" sz="2000" b="1" dirty="0" smtClean="0">
                <a:solidFill>
                  <a:schemeClr val="tx2"/>
                </a:solidFill>
              </a:rPr>
              <a:t>in a majority of cases </a:t>
            </a:r>
            <a:r>
              <a:rPr lang="en-GB" sz="2000" b="1" dirty="0" err="1" smtClean="0">
                <a:solidFill>
                  <a:schemeClr val="tx2"/>
                </a:solidFill>
              </a:rPr>
              <a:t>e.g</a:t>
            </a:r>
            <a:r>
              <a:rPr lang="en-GB" sz="2000" b="1" dirty="0" smtClean="0">
                <a:solidFill>
                  <a:schemeClr val="tx2"/>
                </a:solidFill>
              </a:rPr>
              <a:t> Botswana and Namibia cases,</a:t>
            </a:r>
          </a:p>
          <a:p>
            <a:r>
              <a:rPr lang="en-GB" sz="2000" b="1" dirty="0" smtClean="0">
                <a:solidFill>
                  <a:schemeClr val="tx2"/>
                </a:solidFill>
              </a:rPr>
              <a:t>However, the ratification of ILO Conventions does not always translate into implementation</a:t>
            </a:r>
          </a:p>
          <a:p>
            <a:r>
              <a:rPr lang="en-GB" sz="2000" b="1" dirty="0" smtClean="0">
                <a:solidFill>
                  <a:schemeClr val="tx2"/>
                </a:solidFill>
              </a:rPr>
              <a:t>African women in the PSS Women will continue to live in fear and become victims of   injustice until someone addresses the issue of unionisation</a:t>
            </a:r>
          </a:p>
          <a:p>
            <a:endParaRPr lang="en-GB" dirty="0">
              <a:solidFill>
                <a:schemeClr val="tx2"/>
              </a:solidFill>
            </a:endParaRPr>
          </a:p>
        </p:txBody>
      </p:sp>
    </p:spTree>
    <p:extLst>
      <p:ext uri="{BB962C8B-B14F-4D97-AF65-F5344CB8AC3E}">
        <p14:creationId xmlns:p14="http://schemas.microsoft.com/office/powerpoint/2010/main" val="13625501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9142" y="662354"/>
            <a:ext cx="10018713" cy="1752599"/>
          </a:xfrm>
        </p:spPr>
        <p:txBody>
          <a:bodyPr/>
          <a:lstStyle/>
          <a:p>
            <a:r>
              <a:rPr lang="en-GB" b="1" dirty="0" smtClean="0">
                <a:solidFill>
                  <a:schemeClr val="tx2"/>
                </a:solidFill>
              </a:rPr>
              <a:t>Limitation of the study</a:t>
            </a:r>
            <a:endParaRPr lang="en-GB" b="1" dirty="0">
              <a:solidFill>
                <a:schemeClr val="tx2"/>
              </a:solidFill>
            </a:endParaRPr>
          </a:p>
        </p:txBody>
      </p:sp>
      <p:sp>
        <p:nvSpPr>
          <p:cNvPr id="3" name="Content Placeholder 2"/>
          <p:cNvSpPr>
            <a:spLocks noGrp="1"/>
          </p:cNvSpPr>
          <p:nvPr>
            <p:ph idx="1"/>
          </p:nvPr>
        </p:nvSpPr>
        <p:spPr>
          <a:xfrm>
            <a:off x="1484310" y="2239109"/>
            <a:ext cx="10018713" cy="4255476"/>
          </a:xfrm>
        </p:spPr>
        <p:txBody>
          <a:bodyPr>
            <a:normAutofit/>
          </a:bodyPr>
          <a:lstStyle/>
          <a:p>
            <a:r>
              <a:rPr lang="en-GB" b="1" dirty="0" smtClean="0">
                <a:solidFill>
                  <a:schemeClr val="tx2"/>
                </a:solidFill>
              </a:rPr>
              <a:t>Very limited literature on unionisation of women in the private security sector</a:t>
            </a:r>
          </a:p>
          <a:p>
            <a:r>
              <a:rPr lang="en-GB" b="1" dirty="0" smtClean="0">
                <a:solidFill>
                  <a:schemeClr val="tx2"/>
                </a:solidFill>
              </a:rPr>
              <a:t>If any, most research works in the PPS are outside the African context</a:t>
            </a:r>
          </a:p>
          <a:p>
            <a:r>
              <a:rPr lang="en-GB" b="1" dirty="0" smtClean="0">
                <a:solidFill>
                  <a:schemeClr val="tx2"/>
                </a:solidFill>
              </a:rPr>
              <a:t>Primary data is needed and the unwillingness of private company owners to be interviewed complicates the research </a:t>
            </a:r>
          </a:p>
          <a:p>
            <a:endParaRPr lang="en-GB" b="1" dirty="0">
              <a:solidFill>
                <a:schemeClr val="tx2"/>
              </a:solidFill>
            </a:endParaRPr>
          </a:p>
        </p:txBody>
      </p:sp>
    </p:spTree>
    <p:extLst>
      <p:ext uri="{BB962C8B-B14F-4D97-AF65-F5344CB8AC3E}">
        <p14:creationId xmlns:p14="http://schemas.microsoft.com/office/powerpoint/2010/main" val="41072453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6341" y="228601"/>
            <a:ext cx="10018713" cy="1189892"/>
          </a:xfrm>
        </p:spPr>
        <p:txBody>
          <a:bodyPr/>
          <a:lstStyle/>
          <a:p>
            <a:r>
              <a:rPr lang="en-GB" b="1" dirty="0" smtClean="0">
                <a:solidFill>
                  <a:schemeClr val="tx2"/>
                </a:solidFill>
              </a:rPr>
              <a:t>Conclusion</a:t>
            </a:r>
            <a:endParaRPr lang="en-GB" b="1" dirty="0">
              <a:solidFill>
                <a:schemeClr val="tx2"/>
              </a:solidFill>
            </a:endParaRPr>
          </a:p>
        </p:txBody>
      </p:sp>
      <p:sp>
        <p:nvSpPr>
          <p:cNvPr id="3" name="Content Placeholder 2"/>
          <p:cNvSpPr>
            <a:spLocks noGrp="1"/>
          </p:cNvSpPr>
          <p:nvPr>
            <p:ph idx="1"/>
          </p:nvPr>
        </p:nvSpPr>
        <p:spPr>
          <a:xfrm>
            <a:off x="1484310" y="1934309"/>
            <a:ext cx="10018713" cy="3856892"/>
          </a:xfrm>
        </p:spPr>
        <p:txBody>
          <a:bodyPr>
            <a:noAutofit/>
          </a:bodyPr>
          <a:lstStyle/>
          <a:p>
            <a:r>
              <a:rPr lang="en-GB" sz="1800" b="1" dirty="0" smtClean="0">
                <a:solidFill>
                  <a:schemeClr val="tx2"/>
                </a:solidFill>
              </a:rPr>
              <a:t>Both Botswana  and Namibia </a:t>
            </a:r>
            <a:r>
              <a:rPr lang="en-GB" sz="1800" b="1" dirty="0" smtClean="0">
                <a:solidFill>
                  <a:schemeClr val="tx2"/>
                </a:solidFill>
              </a:rPr>
              <a:t>governments need </a:t>
            </a:r>
            <a:r>
              <a:rPr lang="en-GB" sz="1800" b="1" dirty="0" smtClean="0">
                <a:solidFill>
                  <a:schemeClr val="tx2"/>
                </a:solidFill>
              </a:rPr>
              <a:t>to demand registration and </a:t>
            </a:r>
            <a:r>
              <a:rPr lang="en-GB" sz="1800" b="1" dirty="0" smtClean="0">
                <a:solidFill>
                  <a:schemeClr val="tx2"/>
                </a:solidFill>
              </a:rPr>
              <a:t>labour audit reports from time to time.</a:t>
            </a:r>
            <a:endParaRPr lang="en-GB" sz="1800" b="1" dirty="0" smtClean="0">
              <a:solidFill>
                <a:schemeClr val="tx2"/>
              </a:solidFill>
            </a:endParaRPr>
          </a:p>
          <a:p>
            <a:r>
              <a:rPr lang="en-GB" sz="1800" b="1" dirty="0" smtClean="0">
                <a:solidFill>
                  <a:schemeClr val="tx2"/>
                </a:solidFill>
              </a:rPr>
              <a:t>These </a:t>
            </a:r>
            <a:r>
              <a:rPr lang="en-GB" sz="1800" b="1" dirty="0" smtClean="0">
                <a:solidFill>
                  <a:schemeClr val="tx2"/>
                </a:solidFill>
              </a:rPr>
              <a:t>countries ought review of company legislations to demand full responsibility in terms of </a:t>
            </a:r>
            <a:r>
              <a:rPr lang="en-GB" sz="1800" b="1" dirty="0" err="1">
                <a:solidFill>
                  <a:schemeClr val="tx2"/>
                </a:solidFill>
              </a:rPr>
              <a:t>E</a:t>
            </a:r>
            <a:r>
              <a:rPr lang="en-GB" sz="1800" b="1" dirty="0" err="1" smtClean="0">
                <a:solidFill>
                  <a:schemeClr val="tx2"/>
                </a:solidFill>
              </a:rPr>
              <a:t>e</a:t>
            </a:r>
            <a:r>
              <a:rPr lang="en-GB" sz="1800" b="1" dirty="0" smtClean="0">
                <a:solidFill>
                  <a:schemeClr val="tx2"/>
                </a:solidFill>
              </a:rPr>
              <a:t> </a:t>
            </a:r>
            <a:r>
              <a:rPr lang="en-GB" sz="1800" b="1" dirty="0" smtClean="0">
                <a:solidFill>
                  <a:schemeClr val="tx2"/>
                </a:solidFill>
              </a:rPr>
              <a:t>welfare  such </a:t>
            </a:r>
            <a:r>
              <a:rPr lang="en-GB" sz="1800" b="1" dirty="0" smtClean="0">
                <a:solidFill>
                  <a:schemeClr val="tx2"/>
                </a:solidFill>
              </a:rPr>
              <a:t>workplace democracy and  equity </a:t>
            </a:r>
          </a:p>
          <a:p>
            <a:r>
              <a:rPr lang="en-GB" sz="1800" b="1" dirty="0" smtClean="0">
                <a:solidFill>
                  <a:schemeClr val="tx2"/>
                </a:solidFill>
              </a:rPr>
              <a:t>Even SA is advance in terms of labour relations…does it mean women’s interests and aspirations are heard…without their representation in the trade union leadership</a:t>
            </a:r>
            <a:r>
              <a:rPr lang="en-GB" sz="1800" b="1" dirty="0" smtClean="0">
                <a:solidFill>
                  <a:schemeClr val="tx2"/>
                </a:solidFill>
              </a:rPr>
              <a:t>?</a:t>
            </a:r>
          </a:p>
          <a:p>
            <a:r>
              <a:rPr lang="en-GB" sz="1800" b="1" dirty="0" smtClean="0">
                <a:solidFill>
                  <a:schemeClr val="tx2"/>
                </a:solidFill>
              </a:rPr>
              <a:t>Is the Botswana, Namibia and South Africa cases a representation of the Africa countries in terms of labour practice?</a:t>
            </a:r>
          </a:p>
          <a:p>
            <a:r>
              <a:rPr lang="en-GB" sz="1800" b="1" dirty="0" smtClean="0">
                <a:solidFill>
                  <a:schemeClr val="tx2"/>
                </a:solidFill>
              </a:rPr>
              <a:t>Lack of women in the PPS poses a great threat to workplace democracy and labour peace in general</a:t>
            </a:r>
          </a:p>
          <a:p>
            <a:r>
              <a:rPr lang="en-GB" sz="1800" b="1" dirty="0" smtClean="0">
                <a:solidFill>
                  <a:schemeClr val="tx2"/>
                </a:solidFill>
              </a:rPr>
              <a:t>Women ought to be given their constitutional rights, labour rights and the opportunity to be heard </a:t>
            </a:r>
            <a:endParaRPr lang="en-GB" sz="1800" b="1" dirty="0">
              <a:solidFill>
                <a:schemeClr val="tx2"/>
              </a:solidFill>
            </a:endParaRPr>
          </a:p>
        </p:txBody>
      </p:sp>
    </p:spTree>
    <p:extLst>
      <p:ext uri="{BB962C8B-B14F-4D97-AF65-F5344CB8AC3E}">
        <p14:creationId xmlns:p14="http://schemas.microsoft.com/office/powerpoint/2010/main" val="42165592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1"/>
            <a:ext cx="10018713" cy="1318846"/>
          </a:xfrm>
        </p:spPr>
        <p:txBody>
          <a:bodyPr/>
          <a:lstStyle/>
          <a:p>
            <a:r>
              <a:rPr lang="en-GB" b="1" dirty="0" smtClean="0">
                <a:solidFill>
                  <a:schemeClr val="tx2"/>
                </a:solidFill>
              </a:rPr>
              <a:t>Recommendations</a:t>
            </a:r>
            <a:endParaRPr lang="en-GB" b="1" dirty="0">
              <a:solidFill>
                <a:schemeClr val="tx2"/>
              </a:solidFill>
            </a:endParaRPr>
          </a:p>
        </p:txBody>
      </p:sp>
      <p:sp>
        <p:nvSpPr>
          <p:cNvPr id="3" name="Content Placeholder 2"/>
          <p:cNvSpPr>
            <a:spLocks noGrp="1"/>
          </p:cNvSpPr>
          <p:nvPr>
            <p:ph idx="1"/>
          </p:nvPr>
        </p:nvSpPr>
        <p:spPr>
          <a:xfrm>
            <a:off x="1484310" y="1922585"/>
            <a:ext cx="10018713" cy="4548553"/>
          </a:xfrm>
        </p:spPr>
        <p:txBody>
          <a:bodyPr>
            <a:normAutofit/>
          </a:bodyPr>
          <a:lstStyle/>
          <a:p>
            <a:r>
              <a:rPr lang="en-GB" sz="2000" b="1" dirty="0" smtClean="0">
                <a:solidFill>
                  <a:schemeClr val="tx2"/>
                </a:solidFill>
              </a:rPr>
              <a:t>Both Botswana and Namibia PS </a:t>
            </a:r>
            <a:r>
              <a:rPr lang="en-GB" sz="2000" b="1" dirty="0">
                <a:solidFill>
                  <a:schemeClr val="tx2"/>
                </a:solidFill>
              </a:rPr>
              <a:t>c</a:t>
            </a:r>
            <a:r>
              <a:rPr lang="en-GB" sz="2000" b="1" dirty="0" smtClean="0">
                <a:solidFill>
                  <a:schemeClr val="tx2"/>
                </a:solidFill>
              </a:rPr>
              <a:t>ompanies must be held accountable on issues of labour</a:t>
            </a:r>
          </a:p>
          <a:p>
            <a:r>
              <a:rPr lang="en-GB" sz="2000" b="1" dirty="0" smtClean="0">
                <a:solidFill>
                  <a:schemeClr val="tx2"/>
                </a:solidFill>
              </a:rPr>
              <a:t>Serious monitoring of PSS is needed</a:t>
            </a:r>
            <a:endParaRPr lang="en-GB" sz="2000" b="1" dirty="0" smtClean="0">
              <a:solidFill>
                <a:schemeClr val="tx2"/>
              </a:solidFill>
            </a:endParaRPr>
          </a:p>
          <a:p>
            <a:r>
              <a:rPr lang="en-GB" sz="2000" b="1" dirty="0" smtClean="0">
                <a:solidFill>
                  <a:schemeClr val="tx2"/>
                </a:solidFill>
              </a:rPr>
              <a:t>Both men &amp; women in positions of leadership </a:t>
            </a:r>
            <a:r>
              <a:rPr lang="en-GB" sz="2000" b="1" dirty="0" smtClean="0">
                <a:solidFill>
                  <a:schemeClr val="tx2"/>
                </a:solidFill>
              </a:rPr>
              <a:t>should encourage other women to enlist </a:t>
            </a:r>
            <a:r>
              <a:rPr lang="en-GB" sz="2000" b="1" dirty="0">
                <a:solidFill>
                  <a:schemeClr val="tx2"/>
                </a:solidFill>
              </a:rPr>
              <a:t>and actively participate in trade union activities</a:t>
            </a:r>
            <a:r>
              <a:rPr lang="en-GB" sz="2000" b="1" dirty="0" smtClean="0">
                <a:solidFill>
                  <a:schemeClr val="tx2"/>
                </a:solidFill>
              </a:rPr>
              <a:t>.</a:t>
            </a:r>
          </a:p>
          <a:p>
            <a:r>
              <a:rPr lang="en-GB" sz="2000" b="1" dirty="0" smtClean="0">
                <a:solidFill>
                  <a:schemeClr val="tx2"/>
                </a:solidFill>
              </a:rPr>
              <a:t>Women </a:t>
            </a:r>
            <a:r>
              <a:rPr lang="en-GB" sz="2000" b="1" dirty="0" smtClean="0">
                <a:solidFill>
                  <a:schemeClr val="tx2"/>
                </a:solidFill>
              </a:rPr>
              <a:t>in trade </a:t>
            </a:r>
            <a:r>
              <a:rPr lang="en-GB" sz="2000" b="1" dirty="0">
                <a:solidFill>
                  <a:schemeClr val="tx2"/>
                </a:solidFill>
              </a:rPr>
              <a:t>union </a:t>
            </a:r>
            <a:r>
              <a:rPr lang="en-GB" sz="2000" b="1" dirty="0" smtClean="0">
                <a:solidFill>
                  <a:schemeClr val="tx2"/>
                </a:solidFill>
              </a:rPr>
              <a:t>leadership should include:</a:t>
            </a:r>
          </a:p>
          <a:p>
            <a:pPr lvl="1"/>
            <a:r>
              <a:rPr lang="en-GB" b="1" dirty="0" smtClean="0">
                <a:solidFill>
                  <a:schemeClr val="tx2"/>
                </a:solidFill>
              </a:rPr>
              <a:t> </a:t>
            </a:r>
            <a:r>
              <a:rPr lang="en-GB" b="1" dirty="0">
                <a:solidFill>
                  <a:schemeClr val="tx2"/>
                </a:solidFill>
              </a:rPr>
              <a:t>the capacity building of workers on their labour rights as an associate trainer and </a:t>
            </a:r>
            <a:endParaRPr lang="en-GB" b="1" dirty="0" smtClean="0">
              <a:solidFill>
                <a:schemeClr val="tx2"/>
              </a:solidFill>
            </a:endParaRPr>
          </a:p>
          <a:p>
            <a:pPr lvl="1"/>
            <a:r>
              <a:rPr lang="en-GB" b="1" dirty="0" smtClean="0">
                <a:solidFill>
                  <a:schemeClr val="tx2"/>
                </a:solidFill>
              </a:rPr>
              <a:t>the </a:t>
            </a:r>
            <a:r>
              <a:rPr lang="en-GB" b="1" dirty="0">
                <a:solidFill>
                  <a:schemeClr val="tx2"/>
                </a:solidFill>
              </a:rPr>
              <a:t>area of women empowerment to promote their financial inclusion</a:t>
            </a:r>
            <a:r>
              <a:rPr lang="en-GB" b="1" dirty="0" smtClean="0">
                <a:solidFill>
                  <a:schemeClr val="tx2"/>
                </a:solidFill>
              </a:rPr>
              <a:t>..</a:t>
            </a:r>
          </a:p>
        </p:txBody>
      </p:sp>
    </p:spTree>
    <p:extLst>
      <p:ext uri="{BB962C8B-B14F-4D97-AF65-F5344CB8AC3E}">
        <p14:creationId xmlns:p14="http://schemas.microsoft.com/office/powerpoint/2010/main" val="12280706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pPr marL="457200" lvl="1" indent="0">
              <a:buNone/>
            </a:pPr>
            <a:r>
              <a:rPr lang="en-GB" sz="2400" b="1" dirty="0" smtClean="0">
                <a:solidFill>
                  <a:schemeClr val="tx2"/>
                </a:solidFill>
              </a:rPr>
              <a:t>I		</a:t>
            </a:r>
          </a:p>
          <a:p>
            <a:pPr marL="457200" lvl="1" indent="0">
              <a:buNone/>
            </a:pPr>
            <a:r>
              <a:rPr lang="en-GB" sz="2400" b="1" dirty="0">
                <a:solidFill>
                  <a:schemeClr val="tx2"/>
                </a:solidFill>
              </a:rPr>
              <a:t>	</a:t>
            </a:r>
            <a:r>
              <a:rPr lang="en-GB" sz="2400" b="1" dirty="0" smtClean="0">
                <a:solidFill>
                  <a:schemeClr val="tx2"/>
                </a:solidFill>
              </a:rPr>
              <a:t>	 thank 	</a:t>
            </a:r>
          </a:p>
          <a:p>
            <a:pPr marL="457200" lvl="1" indent="0">
              <a:buNone/>
            </a:pPr>
            <a:r>
              <a:rPr lang="en-GB" sz="2400" b="1" dirty="0" smtClean="0">
                <a:solidFill>
                  <a:schemeClr val="tx2"/>
                </a:solidFill>
              </a:rPr>
              <a:t>				you for </a:t>
            </a:r>
          </a:p>
          <a:p>
            <a:pPr marL="457200" lvl="1" indent="0">
              <a:buNone/>
            </a:pPr>
            <a:r>
              <a:rPr lang="en-GB" sz="2400" b="1" dirty="0">
                <a:solidFill>
                  <a:schemeClr val="tx2"/>
                </a:solidFill>
              </a:rPr>
              <a:t>	</a:t>
            </a:r>
            <a:r>
              <a:rPr lang="en-GB" sz="2400" b="1" dirty="0" smtClean="0">
                <a:solidFill>
                  <a:schemeClr val="tx2"/>
                </a:solidFill>
              </a:rPr>
              <a:t>						attention</a:t>
            </a:r>
            <a:endParaRPr lang="en-GB" sz="2400" b="1" dirty="0">
              <a:solidFill>
                <a:schemeClr val="tx2"/>
              </a:solidFill>
            </a:endParaRPr>
          </a:p>
        </p:txBody>
      </p:sp>
    </p:spTree>
    <p:extLst>
      <p:ext uri="{BB962C8B-B14F-4D97-AF65-F5344CB8AC3E}">
        <p14:creationId xmlns:p14="http://schemas.microsoft.com/office/powerpoint/2010/main" val="28243200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131277"/>
          </a:xfrm>
        </p:spPr>
        <p:txBody>
          <a:bodyPr/>
          <a:lstStyle/>
          <a:p>
            <a:r>
              <a:rPr lang="en-GB" b="1" dirty="0" smtClean="0">
                <a:solidFill>
                  <a:schemeClr val="tx2"/>
                </a:solidFill>
              </a:rPr>
              <a:t>References</a:t>
            </a:r>
            <a:endParaRPr lang="en-GB" b="1" dirty="0">
              <a:solidFill>
                <a:schemeClr val="tx2"/>
              </a:solidFill>
            </a:endParaRPr>
          </a:p>
        </p:txBody>
      </p:sp>
      <p:sp>
        <p:nvSpPr>
          <p:cNvPr id="3" name="Content Placeholder 2"/>
          <p:cNvSpPr>
            <a:spLocks noGrp="1"/>
          </p:cNvSpPr>
          <p:nvPr>
            <p:ph idx="1"/>
          </p:nvPr>
        </p:nvSpPr>
        <p:spPr>
          <a:xfrm>
            <a:off x="1484310" y="1652955"/>
            <a:ext cx="10018713" cy="4677508"/>
          </a:xfrm>
        </p:spPr>
        <p:txBody>
          <a:bodyPr>
            <a:normAutofit fontScale="92500" lnSpcReduction="10000"/>
          </a:bodyPr>
          <a:lstStyle/>
          <a:p>
            <a:pPr marL="0" indent="0">
              <a:buNone/>
            </a:pPr>
            <a:endParaRPr lang="en-GB" dirty="0" smtClean="0">
              <a:solidFill>
                <a:schemeClr val="tx2"/>
              </a:solidFill>
            </a:endParaRPr>
          </a:p>
          <a:p>
            <a:pPr marL="0" indent="0">
              <a:buNone/>
            </a:pPr>
            <a:r>
              <a:rPr lang="en-GB" dirty="0">
                <a:solidFill>
                  <a:schemeClr val="tx2"/>
                </a:solidFill>
              </a:rPr>
              <a:t>Barrett, J. (1985). South African women on the move. London: Zed Books.</a:t>
            </a:r>
            <a:br>
              <a:rPr lang="en-GB" dirty="0">
                <a:solidFill>
                  <a:schemeClr val="tx2"/>
                </a:solidFill>
              </a:rPr>
            </a:br>
            <a:endParaRPr lang="en-GB" dirty="0" smtClean="0">
              <a:solidFill>
                <a:schemeClr val="tx2"/>
              </a:solidFill>
            </a:endParaRPr>
          </a:p>
          <a:p>
            <a:pPr marL="0" indent="0">
              <a:buNone/>
            </a:pPr>
            <a:r>
              <a:rPr lang="en-GB" dirty="0">
                <a:solidFill>
                  <a:schemeClr val="tx2"/>
                </a:solidFill>
              </a:rPr>
              <a:t>Berger, I. (1992). Threads of solidarity. Bloomington: Indiana University Press.</a:t>
            </a:r>
            <a:r>
              <a:rPr lang="en-GB" dirty="0"/>
              <a:t/>
            </a:r>
            <a:br>
              <a:rPr lang="en-GB" dirty="0"/>
            </a:br>
            <a:r>
              <a:rPr lang="en-GB" dirty="0"/>
              <a:t> </a:t>
            </a:r>
            <a:endParaRPr lang="en-GB" dirty="0" smtClean="0">
              <a:solidFill>
                <a:schemeClr val="tx2"/>
              </a:solidFill>
            </a:endParaRPr>
          </a:p>
          <a:p>
            <a:pPr marL="0" indent="0">
              <a:buNone/>
            </a:pPr>
            <a:r>
              <a:rPr lang="en-GB" dirty="0" err="1" smtClean="0">
                <a:solidFill>
                  <a:schemeClr val="tx2"/>
                </a:solidFill>
              </a:rPr>
              <a:t>Gasa</a:t>
            </a:r>
            <a:r>
              <a:rPr lang="en-GB" dirty="0">
                <a:solidFill>
                  <a:schemeClr val="tx2"/>
                </a:solidFill>
              </a:rPr>
              <a:t>, N. (2007). Women in South African history. Cape Town: HSRC Press.</a:t>
            </a:r>
            <a:r>
              <a:rPr lang="en-GB" dirty="0"/>
              <a:t/>
            </a:r>
            <a:br>
              <a:rPr lang="en-GB" dirty="0"/>
            </a:br>
            <a:endParaRPr lang="en-GB" dirty="0" smtClean="0"/>
          </a:p>
          <a:p>
            <a:pPr marL="0" indent="0">
              <a:buNone/>
            </a:pPr>
            <a:r>
              <a:rPr lang="en-GB" dirty="0"/>
              <a:t> </a:t>
            </a:r>
            <a:r>
              <a:rPr lang="en-GB" dirty="0">
                <a:solidFill>
                  <a:schemeClr val="tx2"/>
                </a:solidFill>
              </a:rPr>
              <a:t>Lockwood, E. (1978). The Question of African Trade Unions. Washington, D.C.: Washington Office on Africa, pp.2-3.</a:t>
            </a:r>
            <a:endParaRPr lang="en-GB" dirty="0" smtClean="0">
              <a:solidFill>
                <a:schemeClr val="tx2"/>
              </a:solidFill>
            </a:endParaRPr>
          </a:p>
          <a:p>
            <a:pPr marL="0" indent="0">
              <a:buNone/>
            </a:pPr>
            <a:r>
              <a:rPr lang="en-GB" dirty="0" err="1" smtClean="0">
                <a:solidFill>
                  <a:schemeClr val="tx2"/>
                </a:solidFill>
              </a:rPr>
              <a:t>Mashinini</a:t>
            </a:r>
            <a:r>
              <a:rPr lang="en-GB" dirty="0">
                <a:solidFill>
                  <a:schemeClr val="tx2"/>
                </a:solidFill>
              </a:rPr>
              <a:t>, E. (1991). Strikes have followed me all my life. New York: </a:t>
            </a:r>
            <a:r>
              <a:rPr lang="en-GB" dirty="0" err="1">
                <a:solidFill>
                  <a:schemeClr val="tx2"/>
                </a:solidFill>
              </a:rPr>
              <a:t>Routledge</a:t>
            </a:r>
            <a:r>
              <a:rPr lang="en-GB" dirty="0" smtClean="0">
                <a:solidFill>
                  <a:schemeClr val="tx2"/>
                </a:solidFill>
              </a:rPr>
              <a:t>.</a:t>
            </a:r>
            <a:endParaRPr lang="en-GB" dirty="0">
              <a:solidFill>
                <a:schemeClr val="tx2"/>
              </a:solidFill>
            </a:endParaRPr>
          </a:p>
          <a:p>
            <a:pPr marL="0" indent="0">
              <a:buNone/>
            </a:pPr>
            <a:r>
              <a:rPr lang="en-GB" dirty="0" smtClean="0">
                <a:solidFill>
                  <a:schemeClr val="tx2"/>
                </a:solidFill>
              </a:rPr>
              <a:t>Walker</a:t>
            </a:r>
            <a:r>
              <a:rPr lang="en-GB" dirty="0">
                <a:solidFill>
                  <a:schemeClr val="tx2"/>
                </a:solidFill>
              </a:rPr>
              <a:t>, C. (1982). Women and resistance in South Africa. London: Onyx </a:t>
            </a:r>
            <a:r>
              <a:rPr lang="en-GB" dirty="0" err="1" smtClean="0">
                <a:solidFill>
                  <a:schemeClr val="tx2"/>
                </a:solidFill>
              </a:rPr>
              <a:t>Press.Last</a:t>
            </a:r>
            <a:r>
              <a:rPr lang="en-GB" dirty="0" smtClean="0">
                <a:solidFill>
                  <a:schemeClr val="tx2"/>
                </a:solidFill>
              </a:rPr>
              <a:t> </a:t>
            </a:r>
            <a:r>
              <a:rPr lang="en-GB" dirty="0">
                <a:solidFill>
                  <a:schemeClr val="tx2"/>
                </a:solidFill>
              </a:rPr>
              <a:t>updated : </a:t>
            </a:r>
            <a:r>
              <a:rPr lang="en-GB" dirty="0" smtClean="0">
                <a:solidFill>
                  <a:schemeClr val="tx2"/>
                </a:solidFill>
              </a:rPr>
              <a:t>17-Nov-2017</a:t>
            </a:r>
            <a:endParaRPr lang="en-GB" dirty="0">
              <a:solidFill>
                <a:schemeClr val="tx2"/>
              </a:solidFill>
            </a:endParaRPr>
          </a:p>
        </p:txBody>
      </p:sp>
    </p:spTree>
    <p:extLst>
      <p:ext uri="{BB962C8B-B14F-4D97-AF65-F5344CB8AC3E}">
        <p14:creationId xmlns:p14="http://schemas.microsoft.com/office/powerpoint/2010/main" val="254535743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Custom 11">
      <a:dk1>
        <a:srgbClr val="FFFF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xmlns=""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TM03457496[[fn=Parallax]]</Template>
  <TotalTime>756</TotalTime>
  <Words>1308</Words>
  <Application>Microsoft Office PowerPoint</Application>
  <PresentationFormat>Custom</PresentationFormat>
  <Paragraphs>154</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Parallax</vt:lpstr>
      <vt:lpstr>                Impact of Female Private Security Guards Trade Unions on Africa labour Relations: The Case of Botswana, Namibia, and South Africa   </vt:lpstr>
      <vt:lpstr>Presentation Layout</vt:lpstr>
      <vt:lpstr>Introduction </vt:lpstr>
      <vt:lpstr>Definition</vt:lpstr>
      <vt:lpstr>Introduction</vt:lpstr>
      <vt:lpstr>Introduction </vt:lpstr>
      <vt:lpstr>Historical background</vt:lpstr>
      <vt:lpstr>Background…</vt:lpstr>
      <vt:lpstr>Botswana</vt:lpstr>
      <vt:lpstr>PowerPoint Presentation</vt:lpstr>
      <vt:lpstr>Namibia </vt:lpstr>
      <vt:lpstr>Structure of the PSS in BW &amp; Nam</vt:lpstr>
      <vt:lpstr>Ee rep in Bw &amp; Nam PSS</vt:lpstr>
      <vt:lpstr>A comparison between BW/Nam &amp; RSA</vt:lpstr>
      <vt:lpstr>Challenges faced by women in T/Unions</vt:lpstr>
      <vt:lpstr>Implications </vt:lpstr>
      <vt:lpstr>Limitation of the study</vt:lpstr>
      <vt:lpstr>Conclusion</vt:lpstr>
      <vt:lpstr>Recommendations</vt:lpstr>
      <vt:lpstr>PowerPoint Presentation</vt:lpstr>
      <vt:lpstr>References</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ROLE OF CIVIL SOCIETY ORGANIZATIONS IN STEMMING THE TIDE OF YOUTH MIGRATION FROM AFRICA”</dc:title>
  <dc:creator>Oomang Parag</dc:creator>
  <cp:lastModifiedBy>User</cp:lastModifiedBy>
  <cp:revision>97</cp:revision>
  <dcterms:created xsi:type="dcterms:W3CDTF">2018-04-23T07:35:52Z</dcterms:created>
  <dcterms:modified xsi:type="dcterms:W3CDTF">2018-05-09T04:21:34Z</dcterms:modified>
</cp:coreProperties>
</file>