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76" r:id="rId3"/>
    <p:sldId id="259" r:id="rId4"/>
    <p:sldId id="27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74" d="100"/>
          <a:sy n="74" d="100"/>
        </p:scale>
        <p:origin x="540" y="-10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3441700" y="203200"/>
            <a:ext cx="5892800" cy="66548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05425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BDAA52F6-0E40-4925-B2DE-78E04AC30FD1}" type="slidenum">
              <a:rPr lang="en-ZA" smtClean="0"/>
              <a:t>‹#›</a:t>
            </a:fld>
            <a:endParaRPr lang="en-ZA"/>
          </a:p>
        </p:txBody>
      </p:sp>
      <p:sp>
        <p:nvSpPr>
          <p:cNvPr id="9" name="Rectangle 8"/>
          <p:cNvSpPr/>
          <p:nvPr userDrawn="1"/>
        </p:nvSpPr>
        <p:spPr>
          <a:xfrm>
            <a:off x="9563100" y="4368800"/>
            <a:ext cx="2260600" cy="21336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5070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0309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4B6C2E-B6F5-476A-B85A-5574832F4D66}" type="datetimeFigureOut">
              <a:rPr lang="en-ZA" smtClean="0"/>
              <a:t>2018/05/06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4240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4B6C2E-B6F5-476A-B85A-5574832F4D66}" type="datetimeFigureOut">
              <a:rPr lang="en-ZA" smtClean="0"/>
              <a:t>2018/05/06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5694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4B6C2E-B6F5-476A-B85A-5574832F4D66}" type="datetimeFigureOut">
              <a:rPr lang="en-ZA" smtClean="0"/>
              <a:t>2018/05/06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19402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B6C2E-B6F5-476A-B85A-5574832F4D66}" type="datetimeFigureOut">
              <a:rPr lang="en-ZA" smtClean="0"/>
              <a:t>2018/05/06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15110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8499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33341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B6C2E-B6F5-476A-B85A-5574832F4D66}" type="datetimeFigureOut">
              <a:rPr lang="en-ZA" smtClean="0"/>
              <a:t>2018/05/06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76019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52227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986341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8383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236137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93120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4739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4B6C2E-B6F5-476A-B85A-5574832F4D66}" type="datetimeFigureOut">
              <a:rPr lang="en-ZA" smtClean="0"/>
              <a:t>2018/05/06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68356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4B6C2E-B6F5-476A-B85A-5574832F4D66}" type="datetimeFigureOut">
              <a:rPr lang="en-ZA" smtClean="0"/>
              <a:t>2018/05/06</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AA52F6-0E40-4925-B2DE-78E04AC30FD1}" type="slidenum">
              <a:rPr lang="en-ZA" smtClean="0"/>
              <a:t>‹#›</a:t>
            </a:fld>
            <a:endParaRPr lang="en-ZA"/>
          </a:p>
        </p:txBody>
      </p:sp>
    </p:spTree>
    <p:extLst>
      <p:ext uri="{BB962C8B-B14F-4D97-AF65-F5344CB8AC3E}">
        <p14:creationId xmlns:p14="http://schemas.microsoft.com/office/powerpoint/2010/main" val="1640350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21068" y="3121367"/>
            <a:ext cx="9144000" cy="1001823"/>
          </a:xfrm>
        </p:spPr>
        <p:txBody>
          <a:bodyPr>
            <a:noAutofit/>
          </a:bodyPr>
          <a:lstStyle/>
          <a:p>
            <a:pPr algn="just"/>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dirty="0" smtClean="0">
                <a:solidFill>
                  <a:srgbClr val="002060"/>
                </a:solidFill>
                <a:latin typeface="Arial" panose="020B0604020202020204" pitchFamily="34" charset="0"/>
                <a:cs typeface="Arial" panose="020B0604020202020204" pitchFamily="34" charset="0"/>
              </a:rPr>
              <a:t/>
            </a:r>
            <a:br>
              <a:rPr lang="en-ZA" sz="2400" dirty="0" smtClean="0">
                <a:solidFill>
                  <a:srgbClr val="002060"/>
                </a:solidFill>
                <a:latin typeface="Arial" panose="020B0604020202020204" pitchFamily="34" charset="0"/>
                <a:cs typeface="Arial" panose="020B0604020202020204" pitchFamily="34" charset="0"/>
              </a:rPr>
            </a:br>
            <a:r>
              <a:rPr lang="en-ZA" sz="2400" b="1" dirty="0">
                <a:solidFill>
                  <a:srgbClr val="002060"/>
                </a:solidFill>
                <a:latin typeface="Arial" panose="020B0604020202020204" pitchFamily="34" charset="0"/>
                <a:cs typeface="Arial" panose="020B0604020202020204" pitchFamily="34" charset="0"/>
              </a:rPr>
              <a:t>THE RISE OF CASUALISATION OF LABOUR IN THE AGRICULTURAL SECTOR A RETROGRESSIVE PRACTICE TO EMPLOYMENT SECURITY: THE ZIMBABWE EXPERIENCE </a:t>
            </a:r>
            <a:br>
              <a:rPr lang="en-ZA" sz="2400" b="1" dirty="0">
                <a:solidFill>
                  <a:srgbClr val="002060"/>
                </a:solidFill>
                <a:latin typeface="Arial" panose="020B0604020202020204" pitchFamily="34" charset="0"/>
                <a:cs typeface="Arial" panose="020B0604020202020204" pitchFamily="34" charset="0"/>
              </a:rPr>
            </a:br>
            <a:r>
              <a:rPr lang="en-ZA" sz="2400" b="1" dirty="0">
                <a:solidFill>
                  <a:srgbClr val="002060"/>
                </a:solidFill>
                <a:latin typeface="Arial" panose="020B0604020202020204" pitchFamily="34" charset="0"/>
                <a:cs typeface="Arial" panose="020B0604020202020204" pitchFamily="34" charset="0"/>
              </a:rPr>
              <a:t/>
            </a:r>
            <a:br>
              <a:rPr lang="en-ZA" sz="2400" b="1" dirty="0">
                <a:solidFill>
                  <a:srgbClr val="002060"/>
                </a:solidFill>
                <a:latin typeface="Arial" panose="020B0604020202020204" pitchFamily="34" charset="0"/>
                <a:cs typeface="Arial" panose="020B0604020202020204" pitchFamily="34" charset="0"/>
              </a:rPr>
            </a:b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endParaRPr lang="en-ZA" sz="2400" b="1" dirty="0">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835728" y="5202238"/>
            <a:ext cx="9144000" cy="1655762"/>
          </a:xfrm>
        </p:spPr>
        <p:txBody>
          <a:bodyPr>
            <a:normAutofit/>
          </a:bodyPr>
          <a:lstStyle/>
          <a:p>
            <a:r>
              <a:rPr lang="en-ZA" b="1" i="1" dirty="0" smtClean="0">
                <a:solidFill>
                  <a:srgbClr val="002060"/>
                </a:solidFill>
                <a:latin typeface="Arial" panose="020B0604020202020204" pitchFamily="34" charset="0"/>
                <a:cs typeface="Arial" panose="020B0604020202020204" pitchFamily="34" charset="0"/>
              </a:rPr>
              <a:t>Dominic Uzhenyu</a:t>
            </a:r>
          </a:p>
          <a:p>
            <a:r>
              <a:rPr lang="en-ZA" b="1" i="1" dirty="0" smtClean="0">
                <a:solidFill>
                  <a:srgbClr val="002060"/>
                </a:solidFill>
                <a:latin typeface="Arial" panose="020B0604020202020204" pitchFamily="34" charset="0"/>
                <a:cs typeface="Arial" panose="020B0604020202020204" pitchFamily="34" charset="0"/>
              </a:rPr>
              <a:t>Post graduate </a:t>
            </a:r>
            <a:r>
              <a:rPr lang="en-ZA" b="1" i="1" smtClean="0">
                <a:solidFill>
                  <a:srgbClr val="002060"/>
                </a:solidFill>
                <a:latin typeface="Arial" panose="020B0604020202020204" pitchFamily="34" charset="0"/>
                <a:cs typeface="Arial" panose="020B0604020202020204" pitchFamily="34" charset="0"/>
              </a:rPr>
              <a:t>studies department, </a:t>
            </a:r>
            <a:r>
              <a:rPr lang="en-ZA" b="1" i="1" dirty="0" smtClean="0">
                <a:solidFill>
                  <a:srgbClr val="002060"/>
                </a:solidFill>
                <a:latin typeface="Arial" panose="020B0604020202020204" pitchFamily="34" charset="0"/>
                <a:cs typeface="Arial" panose="020B0604020202020204" pitchFamily="34" charset="0"/>
              </a:rPr>
              <a:t>Faculty of Commerce and Law </a:t>
            </a:r>
          </a:p>
          <a:p>
            <a:r>
              <a:rPr lang="en-ZA" b="1" i="1" dirty="0" smtClean="0">
                <a:solidFill>
                  <a:srgbClr val="002060"/>
                </a:solidFill>
                <a:latin typeface="Arial" panose="020B0604020202020204" pitchFamily="34" charset="0"/>
                <a:cs typeface="Arial" panose="020B0604020202020204" pitchFamily="34" charset="0"/>
              </a:rPr>
              <a:t>Zimbabwe Open University</a:t>
            </a:r>
          </a:p>
          <a:p>
            <a:endParaRPr lang="en-ZA" b="1" i="1" dirty="0">
              <a:solidFill>
                <a:srgbClr val="00206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0580" y="156523"/>
            <a:ext cx="1437499" cy="1506923"/>
          </a:xfrm>
          <a:prstGeom prst="rect">
            <a:avLst/>
          </a:prstGeom>
        </p:spPr>
      </p:pic>
      <p:pic>
        <p:nvPicPr>
          <p:cNvPr id="5" name="Picture 4" descr="C:\Documents and Settings\Rob Computers\Desktop\Mr Uzheny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6293" y="3078615"/>
            <a:ext cx="183991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65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814589"/>
            <a:ext cx="10018713" cy="1752599"/>
          </a:xfrm>
        </p:spPr>
        <p:txBody>
          <a:bodyPr>
            <a:normAutofit fontScale="90000"/>
          </a:bodyPr>
          <a:lstStyle/>
          <a:p>
            <a:pPr marL="571500" indent="-571500" algn="l">
              <a:buFont typeface="Wingdings" panose="05000000000000000000" pitchFamily="2" charset="2"/>
              <a:buChar char="ü"/>
            </a:pPr>
            <a:r>
              <a:rPr lang="en-ZW" sz="3600" b="1" dirty="0" smtClean="0">
                <a:solidFill>
                  <a:schemeClr val="tx2"/>
                </a:solidFill>
              </a:rPr>
              <a:t/>
            </a:r>
            <a:br>
              <a:rPr lang="en-ZW" sz="3600" b="1" dirty="0" smtClean="0">
                <a:solidFill>
                  <a:schemeClr val="tx2"/>
                </a:solidFill>
              </a:rPr>
            </a:br>
            <a:r>
              <a:rPr lang="en-ZW" sz="3600" b="1" dirty="0">
                <a:solidFill>
                  <a:schemeClr val="tx2"/>
                </a:solidFill>
              </a:rPr>
              <a:t/>
            </a:r>
            <a:br>
              <a:rPr lang="en-ZW" sz="3600" b="1" dirty="0">
                <a:solidFill>
                  <a:schemeClr val="tx2"/>
                </a:solidFill>
              </a:rPr>
            </a:br>
            <a:r>
              <a:rPr lang="en-ZW" sz="3600" b="1" dirty="0" smtClean="0">
                <a:solidFill>
                  <a:schemeClr val="tx2"/>
                </a:solidFill>
              </a:rPr>
              <a:t/>
            </a:r>
            <a:br>
              <a:rPr lang="en-ZW" sz="3600" b="1" dirty="0" smtClean="0">
                <a:solidFill>
                  <a:schemeClr val="tx2"/>
                </a:solidFill>
              </a:rPr>
            </a:br>
            <a:r>
              <a:rPr lang="en-ZW" sz="3600" b="1" dirty="0">
                <a:solidFill>
                  <a:schemeClr val="tx2"/>
                </a:solidFill>
              </a:rPr>
              <a:t/>
            </a:r>
            <a:br>
              <a:rPr lang="en-ZW" sz="3600" b="1" dirty="0">
                <a:solidFill>
                  <a:schemeClr val="tx2"/>
                </a:solidFill>
              </a:rPr>
            </a:br>
            <a:r>
              <a:rPr lang="en-ZW" sz="3600" b="1" dirty="0" smtClean="0">
                <a:solidFill>
                  <a:schemeClr val="tx2"/>
                </a:solidFill>
              </a:rPr>
              <a:t/>
            </a:r>
            <a:br>
              <a:rPr lang="en-ZW" sz="3600" b="1" dirty="0" smtClean="0">
                <a:solidFill>
                  <a:schemeClr val="tx2"/>
                </a:solidFill>
              </a:rPr>
            </a:br>
            <a:r>
              <a:rPr lang="en-ZW" sz="3600" b="1" dirty="0">
                <a:solidFill>
                  <a:schemeClr val="tx2"/>
                </a:solidFill>
              </a:rPr>
              <a:t/>
            </a:r>
            <a:br>
              <a:rPr lang="en-ZW" sz="3600" b="1" dirty="0">
                <a:solidFill>
                  <a:schemeClr val="tx2"/>
                </a:solidFill>
              </a:rPr>
            </a:br>
            <a:r>
              <a:rPr lang="en-ZW" sz="3600" b="1" dirty="0" smtClean="0">
                <a:solidFill>
                  <a:schemeClr val="tx2"/>
                </a:solidFill>
              </a:rPr>
              <a:t/>
            </a:r>
            <a:br>
              <a:rPr lang="en-ZW" sz="3600" b="1" dirty="0" smtClean="0">
                <a:solidFill>
                  <a:schemeClr val="tx2"/>
                </a:solidFill>
              </a:rPr>
            </a:br>
            <a:r>
              <a:rPr lang="en-ZW" sz="3600" b="1" dirty="0">
                <a:solidFill>
                  <a:schemeClr val="tx2"/>
                </a:solidFill>
              </a:rPr>
              <a:t/>
            </a:r>
            <a:br>
              <a:rPr lang="en-ZW" sz="3600" b="1" dirty="0">
                <a:solidFill>
                  <a:schemeClr val="tx2"/>
                </a:solidFill>
              </a:rPr>
            </a:br>
            <a:r>
              <a:rPr lang="en-ZW" sz="3600" b="1" dirty="0" smtClean="0">
                <a:solidFill>
                  <a:schemeClr val="tx2"/>
                </a:solidFill>
              </a:rPr>
              <a:t/>
            </a:r>
            <a:br>
              <a:rPr lang="en-ZW" sz="3600" b="1" dirty="0" smtClean="0">
                <a:solidFill>
                  <a:schemeClr val="tx2"/>
                </a:solidFill>
              </a:rPr>
            </a:br>
            <a:r>
              <a:rPr lang="en-ZW" sz="3600" b="1" dirty="0" smtClean="0">
                <a:solidFill>
                  <a:schemeClr val="tx2"/>
                </a:solidFill>
              </a:rPr>
              <a:t/>
            </a:r>
            <a:br>
              <a:rPr lang="en-ZW" sz="3600" b="1" dirty="0" smtClean="0">
                <a:solidFill>
                  <a:schemeClr val="tx2"/>
                </a:solidFill>
              </a:rPr>
            </a:br>
            <a:r>
              <a:rPr lang="en-ZW" sz="3600" b="1" dirty="0">
                <a:solidFill>
                  <a:schemeClr val="tx2"/>
                </a:solidFill>
              </a:rPr>
              <a:t/>
            </a:r>
            <a:br>
              <a:rPr lang="en-ZW" sz="3600" b="1" dirty="0">
                <a:solidFill>
                  <a:schemeClr val="tx2"/>
                </a:solidFill>
              </a:rPr>
            </a:br>
            <a:r>
              <a:rPr lang="en-ZW" sz="3600" b="1" dirty="0" smtClean="0">
                <a:solidFill>
                  <a:schemeClr val="tx2"/>
                </a:solidFill>
              </a:rPr>
              <a:t/>
            </a:r>
            <a:br>
              <a:rPr lang="en-ZW" sz="3600" b="1" dirty="0" smtClean="0">
                <a:solidFill>
                  <a:schemeClr val="tx2"/>
                </a:solidFill>
              </a:rPr>
            </a:br>
            <a:r>
              <a:rPr lang="en-ZW" sz="3600" b="1" dirty="0" smtClean="0">
                <a:solidFill>
                  <a:schemeClr val="tx2"/>
                </a:solidFill>
                <a:latin typeface="Arial" panose="020B0604020202020204" pitchFamily="34" charset="0"/>
                <a:cs typeface="Arial" panose="020B0604020202020204" pitchFamily="34" charset="0"/>
              </a:rPr>
              <a:t>BACKGROUND </a:t>
            </a:r>
            <a:r>
              <a:rPr lang="en-ZW" sz="3600" b="1" dirty="0" smtClean="0">
                <a:solidFill>
                  <a:schemeClr val="tx2"/>
                </a:solidFill>
                <a:latin typeface="Arial" panose="020B0604020202020204" pitchFamily="34" charset="0"/>
                <a:cs typeface="Arial" panose="020B0604020202020204" pitchFamily="34" charset="0"/>
              </a:rPr>
              <a:t>OF THE STUDY</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err="1" smtClean="0">
                <a:solidFill>
                  <a:schemeClr val="tx2"/>
                </a:solidFill>
                <a:latin typeface="Arial" panose="020B0604020202020204" pitchFamily="34" charset="0"/>
                <a:cs typeface="Arial" panose="020B0604020202020204" pitchFamily="34" charset="0"/>
              </a:rPr>
              <a:t>Casualisation</a:t>
            </a:r>
            <a:r>
              <a:rPr lang="en-ZW" sz="3600" b="1" dirty="0" smtClean="0">
                <a:solidFill>
                  <a:schemeClr val="tx2"/>
                </a:solidFill>
                <a:latin typeface="Arial" panose="020B0604020202020204" pitchFamily="34" charset="0"/>
                <a:cs typeface="Arial" panose="020B0604020202020204" pitchFamily="34" charset="0"/>
              </a:rPr>
              <a:t> is very </a:t>
            </a:r>
            <a:r>
              <a:rPr lang="en-ZW" sz="3600" b="1" dirty="0">
                <a:solidFill>
                  <a:schemeClr val="tx2"/>
                </a:solidFill>
                <a:latin typeface="Arial" panose="020B0604020202020204" pitchFamily="34" charset="0"/>
                <a:cs typeface="Arial" panose="020B0604020202020204" pitchFamily="34" charset="0"/>
              </a:rPr>
              <a:t>prevalent </a:t>
            </a:r>
            <a:r>
              <a:rPr lang="en-ZW" sz="3600" b="1" dirty="0" smtClean="0">
                <a:solidFill>
                  <a:schemeClr val="tx2"/>
                </a:solidFill>
                <a:latin typeface="Arial" panose="020B0604020202020204" pitchFamily="34" charset="0"/>
                <a:cs typeface="Arial" panose="020B0604020202020204" pitchFamily="34" charset="0"/>
              </a:rPr>
              <a:t>all over the </a:t>
            </a:r>
            <a:r>
              <a:rPr lang="en-ZW" sz="3600" b="1" dirty="0">
                <a:solidFill>
                  <a:schemeClr val="tx2"/>
                </a:solidFill>
                <a:latin typeface="Arial" panose="020B0604020202020204" pitchFamily="34" charset="0"/>
                <a:cs typeface="Arial" panose="020B0604020202020204" pitchFamily="34" charset="0"/>
              </a:rPr>
              <a:t>world </a:t>
            </a:r>
            <a:r>
              <a:rPr lang="en-ZW" sz="3600" b="1" dirty="0" smtClean="0">
                <a:solidFill>
                  <a:schemeClr val="tx2"/>
                </a:solidFill>
                <a:latin typeface="Arial" panose="020B0604020202020204" pitchFamily="34" charset="0"/>
                <a:cs typeface="Arial" panose="020B0604020202020204" pitchFamily="34" charset="0"/>
              </a:rPr>
              <a:t>for </a:t>
            </a:r>
            <a:r>
              <a:rPr lang="en-ZW" sz="3600" b="1" dirty="0">
                <a:solidFill>
                  <a:schemeClr val="tx2"/>
                </a:solidFill>
                <a:latin typeface="Arial" panose="020B0604020202020204" pitchFamily="34" charset="0"/>
                <a:cs typeface="Arial" panose="020B0604020202020204" pitchFamily="34" charset="0"/>
              </a:rPr>
              <a:t>routine jobs </a:t>
            </a:r>
            <a:r>
              <a:rPr lang="en-ZW" sz="3600" b="1" dirty="0" smtClean="0">
                <a:solidFill>
                  <a:schemeClr val="tx2"/>
                </a:solidFill>
                <a:latin typeface="Arial" panose="020B0604020202020204" pitchFamily="34" charset="0"/>
                <a:cs typeface="Arial" panose="020B0604020202020204" pitchFamily="34" charset="0"/>
              </a:rPr>
              <a:t>(</a:t>
            </a:r>
            <a:r>
              <a:rPr lang="en-ZW" sz="3600" b="1" dirty="0" err="1" smtClean="0">
                <a:solidFill>
                  <a:schemeClr val="tx2"/>
                </a:solidFill>
                <a:latin typeface="Arial" panose="020B0604020202020204" pitchFamily="34" charset="0"/>
                <a:cs typeface="Arial" panose="020B0604020202020204" pitchFamily="34" charset="0"/>
              </a:rPr>
              <a:t>Conradie</a:t>
            </a:r>
            <a:r>
              <a:rPr lang="en-ZW" sz="3600" b="1" dirty="0" smtClean="0">
                <a:solidFill>
                  <a:schemeClr val="tx2"/>
                </a:solidFill>
                <a:latin typeface="Arial" panose="020B0604020202020204" pitchFamily="34" charset="0"/>
                <a:cs typeface="Arial" panose="020B0604020202020204" pitchFamily="34" charset="0"/>
              </a:rPr>
              <a:t>, </a:t>
            </a:r>
            <a:r>
              <a:rPr lang="en-ZW" sz="3600" b="1" dirty="0" err="1" smtClean="0">
                <a:solidFill>
                  <a:schemeClr val="tx2"/>
                </a:solidFill>
                <a:latin typeface="Arial" panose="020B0604020202020204" pitchFamily="34" charset="0"/>
                <a:cs typeface="Arial" panose="020B0604020202020204" pitchFamily="34" charset="0"/>
              </a:rPr>
              <a:t>Piesse</a:t>
            </a:r>
            <a:r>
              <a:rPr lang="en-ZW" sz="3600" b="1" dirty="0" smtClean="0">
                <a:solidFill>
                  <a:schemeClr val="tx2"/>
                </a:solidFill>
                <a:latin typeface="Arial" panose="020B0604020202020204" pitchFamily="34" charset="0"/>
                <a:cs typeface="Arial" panose="020B0604020202020204" pitchFamily="34" charset="0"/>
              </a:rPr>
              <a:t> </a:t>
            </a:r>
            <a:r>
              <a:rPr lang="en-ZW" sz="3600" b="1" dirty="0" err="1" smtClean="0">
                <a:solidFill>
                  <a:schemeClr val="tx2"/>
                </a:solidFill>
                <a:latin typeface="Arial" panose="020B0604020202020204" pitchFamily="34" charset="0"/>
                <a:cs typeface="Arial" panose="020B0604020202020204" pitchFamily="34" charset="0"/>
              </a:rPr>
              <a:t>Thirtle</a:t>
            </a:r>
            <a:r>
              <a:rPr lang="en-ZW" sz="3600" b="1" dirty="0" smtClean="0">
                <a:solidFill>
                  <a:schemeClr val="tx2"/>
                </a:solidFill>
                <a:latin typeface="Arial" panose="020B0604020202020204" pitchFamily="34" charset="0"/>
                <a:cs typeface="Arial" panose="020B0604020202020204" pitchFamily="34" charset="0"/>
              </a:rPr>
              <a:t> </a:t>
            </a:r>
            <a:r>
              <a:rPr lang="en-ZW" sz="3600" b="1" dirty="0">
                <a:solidFill>
                  <a:schemeClr val="tx2"/>
                </a:solidFill>
                <a:latin typeface="Arial" panose="020B0604020202020204" pitchFamily="34" charset="0"/>
                <a:cs typeface="Arial" panose="020B0604020202020204" pitchFamily="34" charset="0"/>
              </a:rPr>
              <a:t>&amp; </a:t>
            </a:r>
            <a:r>
              <a:rPr lang="en-ZW" sz="3600" b="1" dirty="0" smtClean="0">
                <a:solidFill>
                  <a:schemeClr val="tx2"/>
                </a:solidFill>
                <a:latin typeface="Arial" panose="020B0604020202020204" pitchFamily="34" charset="0"/>
                <a:cs typeface="Arial" panose="020B0604020202020204" pitchFamily="34" charset="0"/>
              </a:rPr>
              <a:t>Vink,2018; </a:t>
            </a:r>
            <a:r>
              <a:rPr lang="en-ZW" sz="3600" b="1" dirty="0" err="1">
                <a:solidFill>
                  <a:schemeClr val="tx2"/>
                </a:solidFill>
                <a:latin typeface="Arial" panose="020B0604020202020204" pitchFamily="34" charset="0"/>
                <a:cs typeface="Arial" panose="020B0604020202020204" pitchFamily="34" charset="0"/>
              </a:rPr>
              <a:t>Fashoyin</a:t>
            </a:r>
            <a:r>
              <a:rPr lang="en-ZW" sz="3600" b="1" dirty="0">
                <a:solidFill>
                  <a:schemeClr val="tx2"/>
                </a:solidFill>
                <a:latin typeface="Arial" panose="020B0604020202020204" pitchFamily="34" charset="0"/>
                <a:cs typeface="Arial" panose="020B0604020202020204" pitchFamily="34" charset="0"/>
              </a:rPr>
              <a:t>, 2000 </a:t>
            </a:r>
            <a:r>
              <a:rPr lang="en-ZW" sz="3600" b="1" dirty="0" smtClean="0">
                <a:solidFill>
                  <a:schemeClr val="tx2"/>
                </a:solidFill>
                <a:latin typeface="Arial" panose="020B0604020202020204" pitchFamily="34" charset="0"/>
                <a:cs typeface="Arial" panose="020B0604020202020204" pitchFamily="34" charset="0"/>
              </a:rPr>
              <a:t>)</a:t>
            </a: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Seasonal </a:t>
            </a:r>
            <a:r>
              <a:rPr lang="en-ZW" sz="3600" b="1" dirty="0">
                <a:solidFill>
                  <a:schemeClr val="tx2"/>
                </a:solidFill>
                <a:latin typeface="Arial" panose="020B0604020202020204" pitchFamily="34" charset="0"/>
                <a:cs typeface="Arial" panose="020B0604020202020204" pitchFamily="34" charset="0"/>
              </a:rPr>
              <a:t>and for short period of time (</a:t>
            </a:r>
            <a:r>
              <a:rPr lang="en-ZW" sz="3600" b="1" dirty="0" err="1">
                <a:solidFill>
                  <a:schemeClr val="tx2"/>
                </a:solidFill>
                <a:latin typeface="Arial" panose="020B0604020202020204" pitchFamily="34" charset="0"/>
                <a:cs typeface="Arial" panose="020B0604020202020204" pitchFamily="34" charset="0"/>
              </a:rPr>
              <a:t>Makwavarara</a:t>
            </a:r>
            <a:r>
              <a:rPr lang="en-ZW" sz="3600" b="1" dirty="0">
                <a:solidFill>
                  <a:schemeClr val="tx2"/>
                </a:solidFill>
                <a:latin typeface="Arial" panose="020B0604020202020204" pitchFamily="34" charset="0"/>
                <a:cs typeface="Arial" panose="020B0604020202020204" pitchFamily="34" charset="0"/>
              </a:rPr>
              <a:t>, 2004</a:t>
            </a:r>
            <a:r>
              <a:rPr lang="en-ZW" sz="3600" b="1" dirty="0">
                <a:solidFill>
                  <a:schemeClr val="tx2"/>
                </a:solidFill>
                <a:latin typeface="Arial" panose="020B0604020202020204" pitchFamily="34" charset="0"/>
                <a:cs typeface="Arial" panose="020B0604020202020204" pitchFamily="34" charset="0"/>
              </a:rPr>
              <a:t>)</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In </a:t>
            </a:r>
            <a:r>
              <a:rPr lang="en-ZW" sz="3600" b="1" dirty="0" err="1" smtClean="0">
                <a:solidFill>
                  <a:schemeClr val="tx2"/>
                </a:solidFill>
                <a:latin typeface="Arial" panose="020B0604020202020204" pitchFamily="34" charset="0"/>
                <a:cs typeface="Arial" panose="020B0604020202020204" pitchFamily="34" charset="0"/>
              </a:rPr>
              <a:t>Zimabwe</a:t>
            </a:r>
            <a:r>
              <a:rPr lang="en-ZW" sz="3600" b="1" dirty="0" smtClean="0">
                <a:solidFill>
                  <a:schemeClr val="tx2"/>
                </a:solidFill>
                <a:latin typeface="Arial" panose="020B0604020202020204" pitchFamily="34" charset="0"/>
                <a:cs typeface="Arial" panose="020B0604020202020204" pitchFamily="34" charset="0"/>
              </a:rPr>
              <a:t>, deregulation </a:t>
            </a:r>
            <a:r>
              <a:rPr lang="en-ZW" sz="3600" b="1" dirty="0">
                <a:solidFill>
                  <a:schemeClr val="tx2"/>
                </a:solidFill>
                <a:latin typeface="Arial" panose="020B0604020202020204" pitchFamily="34" charset="0"/>
                <a:cs typeface="Arial" panose="020B0604020202020204" pitchFamily="34" charset="0"/>
              </a:rPr>
              <a:t>of labour market, ESAP (1990) (</a:t>
            </a:r>
            <a:r>
              <a:rPr lang="en-ZW" sz="3600" b="1" dirty="0" err="1">
                <a:solidFill>
                  <a:schemeClr val="tx2"/>
                </a:solidFill>
                <a:latin typeface="Arial" panose="020B0604020202020204" pitchFamily="34" charset="0"/>
                <a:cs typeface="Arial" panose="020B0604020202020204" pitchFamily="34" charset="0"/>
              </a:rPr>
              <a:t>Sachikonye</a:t>
            </a:r>
            <a:r>
              <a:rPr lang="en-ZW" sz="3600" b="1" dirty="0">
                <a:solidFill>
                  <a:schemeClr val="tx2"/>
                </a:solidFill>
                <a:latin typeface="Arial" panose="020B0604020202020204" pitchFamily="34" charset="0"/>
                <a:cs typeface="Arial" panose="020B0604020202020204" pitchFamily="34" charset="0"/>
              </a:rPr>
              <a:t>, 2001, </a:t>
            </a:r>
            <a:r>
              <a:rPr lang="en-ZW" sz="3600" b="1" dirty="0" err="1">
                <a:solidFill>
                  <a:schemeClr val="tx2"/>
                </a:solidFill>
                <a:latin typeface="Arial" panose="020B0604020202020204" pitchFamily="34" charset="0"/>
                <a:cs typeface="Arial" panose="020B0604020202020204" pitchFamily="34" charset="0"/>
              </a:rPr>
              <a:t>Makwavarara</a:t>
            </a:r>
            <a:r>
              <a:rPr lang="en-ZW" sz="3600" b="1" dirty="0">
                <a:solidFill>
                  <a:schemeClr val="tx2"/>
                </a:solidFill>
                <a:latin typeface="Arial" panose="020B0604020202020204" pitchFamily="34" charset="0"/>
                <a:cs typeface="Arial" panose="020B0604020202020204" pitchFamily="34" charset="0"/>
              </a:rPr>
              <a:t>, 2004)</a:t>
            </a:r>
            <a:br>
              <a:rPr lang="en-ZW" sz="3600" b="1" dirty="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endParaRPr lang="en-ZW" sz="3600" b="1" dirty="0">
              <a:solidFill>
                <a:schemeClr val="tx2"/>
              </a:solidFill>
            </a:endParaRPr>
          </a:p>
        </p:txBody>
      </p:sp>
      <p:sp>
        <p:nvSpPr>
          <p:cNvPr id="3" name="Content Placeholder 2"/>
          <p:cNvSpPr>
            <a:spLocks noGrp="1"/>
          </p:cNvSpPr>
          <p:nvPr>
            <p:ph idx="1"/>
          </p:nvPr>
        </p:nvSpPr>
        <p:spPr>
          <a:xfrm>
            <a:off x="1484309" y="6858000"/>
            <a:ext cx="10018713" cy="3124201"/>
          </a:xfrm>
        </p:spPr>
        <p:txBody>
          <a:bodyPr/>
          <a:lstStyle/>
          <a:p>
            <a:pPr marL="0" indent="0">
              <a:buNone/>
            </a:pPr>
            <a:endParaRPr lang="en-ZW" dirty="0"/>
          </a:p>
        </p:txBody>
      </p:sp>
    </p:spTree>
    <p:extLst>
      <p:ext uri="{BB962C8B-B14F-4D97-AF65-F5344CB8AC3E}">
        <p14:creationId xmlns:p14="http://schemas.microsoft.com/office/powerpoint/2010/main" val="213852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63073"/>
            <a:ext cx="10018713" cy="1752599"/>
          </a:xfrm>
        </p:spPr>
        <p:txBody>
          <a:bodyPr>
            <a:noAutofit/>
          </a:bodyPr>
          <a:lstStyle/>
          <a:p>
            <a:pPr algn="l"/>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err="1" smtClean="0">
                <a:solidFill>
                  <a:schemeClr val="tx2"/>
                </a:solidFill>
                <a:latin typeface="Arial" panose="020B0604020202020204" pitchFamily="34" charset="0"/>
                <a:cs typeface="Arial" panose="020B0604020202020204" pitchFamily="34" charset="0"/>
              </a:rPr>
              <a:t>Casualisation</a:t>
            </a:r>
            <a:r>
              <a:rPr lang="en-ZW" sz="3200" b="1" dirty="0" smtClean="0">
                <a:solidFill>
                  <a:schemeClr val="tx2"/>
                </a:solidFill>
                <a:latin typeface="Arial" panose="020B0604020202020204" pitchFamily="34" charset="0"/>
                <a:cs typeface="Arial" panose="020B0604020202020204" pitchFamily="34" charset="0"/>
              </a:rPr>
              <a:t> </a:t>
            </a:r>
            <a:r>
              <a:rPr lang="en-ZW" sz="3200" b="1" dirty="0" smtClean="0">
                <a:solidFill>
                  <a:schemeClr val="tx2"/>
                </a:solidFill>
                <a:latin typeface="Arial" panose="020B0604020202020204" pitchFamily="34" charset="0"/>
                <a:cs typeface="Arial" panose="020B0604020202020204" pitchFamily="34" charset="0"/>
              </a:rPr>
              <a:t>is unprotected form of employment, no statutory protection (Sec 4 &amp; 12 of Labour Act)</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Zimbabwe </a:t>
            </a:r>
            <a:r>
              <a:rPr lang="en-ZW" sz="3200" b="1" dirty="0">
                <a:solidFill>
                  <a:schemeClr val="tx2"/>
                </a:solidFill>
                <a:latin typeface="Arial" panose="020B0604020202020204" pitchFamily="34" charset="0"/>
                <a:cs typeface="Arial" panose="020B0604020202020204" pitchFamily="34" charset="0"/>
              </a:rPr>
              <a:t>since 2000, massive deindustrialisation and informal sector , 94,5% employed (2014, Labour force survey)</a:t>
            </a:r>
            <a:br>
              <a:rPr lang="en-ZW" sz="3200" b="1" dirty="0">
                <a:solidFill>
                  <a:schemeClr val="tx2"/>
                </a:solidFill>
                <a:latin typeface="Arial" panose="020B0604020202020204" pitchFamily="34" charset="0"/>
                <a:cs typeface="Arial" panose="020B0604020202020204" pitchFamily="34" charset="0"/>
              </a:rPr>
            </a:br>
            <a:r>
              <a:rPr lang="en-ZW" sz="3200" b="1" dirty="0">
                <a:solidFill>
                  <a:schemeClr val="tx2"/>
                </a:solidFill>
              </a:rPr>
              <a:t/>
            </a:r>
            <a:br>
              <a:rPr lang="en-ZW" sz="3200" b="1" dirty="0">
                <a:solidFill>
                  <a:schemeClr val="tx2"/>
                </a:solidFill>
              </a:rPr>
            </a:br>
            <a:r>
              <a:rPr lang="en-ZW" sz="3200" b="1" dirty="0" smtClean="0">
                <a:solidFill>
                  <a:schemeClr val="tx2"/>
                </a:solidFill>
                <a:latin typeface="Arial" panose="020B0604020202020204" pitchFamily="34" charset="0"/>
                <a:cs typeface="Arial" panose="020B0604020202020204" pitchFamily="34" charset="0"/>
              </a:rPr>
              <a:t>Currently serious economic </a:t>
            </a:r>
            <a:r>
              <a:rPr lang="en-ZW" sz="3200" b="1" dirty="0">
                <a:solidFill>
                  <a:schemeClr val="tx2"/>
                </a:solidFill>
                <a:latin typeface="Arial" panose="020B0604020202020204" pitchFamily="34" charset="0"/>
                <a:cs typeface="Arial" panose="020B0604020202020204" pitchFamily="34" charset="0"/>
              </a:rPr>
              <a:t>challenges, liquidation of companies, outsourcing of jobs, high </a:t>
            </a:r>
            <a:r>
              <a:rPr lang="en-ZW" sz="3200" b="1" dirty="0" smtClean="0">
                <a:solidFill>
                  <a:schemeClr val="tx2"/>
                </a:solidFill>
                <a:latin typeface="Arial" panose="020B0604020202020204" pitchFamily="34" charset="0"/>
                <a:cs typeface="Arial" panose="020B0604020202020204" pitchFamily="34" charset="0"/>
              </a:rPr>
              <a:t>unemployment</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1980s Zimbabwe was ‘’</a:t>
            </a:r>
            <a:r>
              <a:rPr lang="en-ZW" sz="3200" b="1" i="1" dirty="0" smtClean="0">
                <a:solidFill>
                  <a:schemeClr val="tx2"/>
                </a:solidFill>
                <a:latin typeface="Arial" panose="020B0604020202020204" pitchFamily="34" charset="0"/>
                <a:cs typeface="Arial" panose="020B0604020202020204" pitchFamily="34" charset="0"/>
              </a:rPr>
              <a:t>bread basket of Africa’’</a:t>
            </a:r>
            <a:br>
              <a:rPr lang="en-ZW" sz="3200" b="1" i="1" dirty="0" smtClean="0">
                <a:solidFill>
                  <a:schemeClr val="tx2"/>
                </a:solidFill>
                <a:latin typeface="Arial" panose="020B0604020202020204" pitchFamily="34" charset="0"/>
                <a:cs typeface="Arial" panose="020B0604020202020204" pitchFamily="34" charset="0"/>
              </a:rPr>
            </a:br>
            <a:r>
              <a:rPr lang="en-ZW" sz="3200" b="1" i="1" dirty="0">
                <a:solidFill>
                  <a:schemeClr val="tx2"/>
                </a:solidFill>
                <a:latin typeface="Arial" panose="020B0604020202020204" pitchFamily="34" charset="0"/>
                <a:cs typeface="Arial" panose="020B0604020202020204" pitchFamily="34" charset="0"/>
              </a:rPr>
              <a:t/>
            </a:r>
            <a:br>
              <a:rPr lang="en-ZW" sz="3200" b="1" i="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Land agrarian reform of 2000 (Fast track, chaotic takeover? 4 000 commercial white farmers removed, food insecurity, many farm workers redundant)</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endParaRPr lang="en-ZW" sz="32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84310" y="6170052"/>
            <a:ext cx="10018713" cy="3124201"/>
          </a:xfrm>
        </p:spPr>
        <p:txBody>
          <a:bodyPr/>
          <a:lstStyle/>
          <a:p>
            <a:endParaRPr lang="en-ZW" dirty="0"/>
          </a:p>
        </p:txBody>
      </p:sp>
    </p:spTree>
    <p:extLst>
      <p:ext uri="{BB962C8B-B14F-4D97-AF65-F5344CB8AC3E}">
        <p14:creationId xmlns:p14="http://schemas.microsoft.com/office/powerpoint/2010/main" val="85259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4" cy="1752599"/>
          </a:xfrm>
        </p:spPr>
        <p:txBody>
          <a:bodyPr>
            <a:normAutofit fontScale="90000"/>
          </a:bodyPr>
          <a:lstStyle/>
          <a:p>
            <a:pPr algn="l"/>
            <a:r>
              <a:rPr lang="en-ZW" dirty="0" smtClean="0"/>
              <a:t/>
            </a:r>
            <a:br>
              <a:rPr lang="en-ZW" dirty="0" smtClean="0"/>
            </a:br>
            <a:r>
              <a:rPr lang="en-ZW" dirty="0"/>
              <a:t/>
            </a:r>
            <a:br>
              <a:rPr lang="en-ZW" dirty="0"/>
            </a:br>
            <a:r>
              <a:rPr lang="en-ZW" dirty="0" smtClean="0"/>
              <a:t/>
            </a:r>
            <a:br>
              <a:rPr lang="en-ZW" dirty="0" smtClean="0"/>
            </a:br>
            <a:r>
              <a:rPr lang="en-ZW" dirty="0"/>
              <a:t/>
            </a:r>
            <a:br>
              <a:rPr lang="en-ZW" dirty="0"/>
            </a:br>
            <a:r>
              <a:rPr lang="en-ZW" sz="3600" b="1" dirty="0" smtClean="0">
                <a:solidFill>
                  <a:schemeClr val="tx2"/>
                </a:solidFill>
                <a:latin typeface="Arial" panose="020B0604020202020204" pitchFamily="34" charset="0"/>
                <a:cs typeface="Arial" panose="020B0604020202020204" pitchFamily="34" charset="0"/>
              </a:rPr>
              <a:t>STATEMENT </a:t>
            </a:r>
            <a:r>
              <a:rPr lang="en-ZW" sz="3600" b="1" dirty="0" smtClean="0">
                <a:solidFill>
                  <a:schemeClr val="tx2"/>
                </a:solidFill>
                <a:latin typeface="Arial" panose="020B0604020202020204" pitchFamily="34" charset="0"/>
                <a:cs typeface="Arial" panose="020B0604020202020204" pitchFamily="34" charset="0"/>
              </a:rPr>
              <a:t>OF THE PROBLEM</a:t>
            </a:r>
            <a:r>
              <a:rPr lang="en-ZW" dirty="0" smtClean="0">
                <a:solidFill>
                  <a:schemeClr val="tx2"/>
                </a:solidFill>
              </a:rPr>
              <a:t/>
            </a:r>
            <a:br>
              <a:rPr lang="en-ZW" dirty="0" smtClean="0">
                <a:solidFill>
                  <a:schemeClr val="tx2"/>
                </a:solidFill>
              </a:rPr>
            </a:br>
            <a:r>
              <a:rPr lang="en-ZW" dirty="0" smtClean="0">
                <a:solidFill>
                  <a:schemeClr val="tx2"/>
                </a:solidFill>
              </a:rPr>
              <a:t/>
            </a:r>
            <a:br>
              <a:rPr lang="en-ZW" dirty="0" smtClean="0">
                <a:solidFill>
                  <a:schemeClr val="tx2"/>
                </a:solidFill>
              </a:rPr>
            </a:br>
            <a:r>
              <a:rPr lang="en-ZW" sz="3600" dirty="0" smtClean="0">
                <a:solidFill>
                  <a:schemeClr val="tx2"/>
                </a:solidFill>
                <a:latin typeface="Arial" panose="020B0604020202020204" pitchFamily="34" charset="0"/>
                <a:cs typeface="Arial" panose="020B0604020202020204" pitchFamily="34" charset="0"/>
              </a:rPr>
              <a:t>There </a:t>
            </a:r>
            <a:r>
              <a:rPr lang="en-ZW" sz="3600" dirty="0" smtClean="0">
                <a:solidFill>
                  <a:schemeClr val="tx2"/>
                </a:solidFill>
                <a:latin typeface="Arial" panose="020B0604020202020204" pitchFamily="34" charset="0"/>
                <a:cs typeface="Arial" panose="020B0604020202020204" pitchFamily="34" charset="0"/>
              </a:rPr>
              <a:t>has been a sharp increase on the number of casual workers who are filling positions that are supposed to be permanent in nature, in what appears to be deliberate efforts by employers  to cut wage bills and benefits of </a:t>
            </a:r>
            <a:r>
              <a:rPr lang="en-ZW" sz="3600" b="1" i="1" dirty="0" smtClean="0">
                <a:solidFill>
                  <a:schemeClr val="tx2"/>
                </a:solidFill>
                <a:latin typeface="Arial" panose="020B0604020202020204" pitchFamily="34" charset="0"/>
                <a:cs typeface="Arial" panose="020B0604020202020204" pitchFamily="34" charset="0"/>
              </a:rPr>
              <a:t>social security and protection </a:t>
            </a:r>
            <a:r>
              <a:rPr lang="en-ZW" sz="3600" dirty="0" smtClean="0">
                <a:solidFill>
                  <a:schemeClr val="tx2"/>
                </a:solidFill>
                <a:latin typeface="Arial" panose="020B0604020202020204" pitchFamily="34" charset="0"/>
                <a:cs typeface="Arial" panose="020B0604020202020204" pitchFamily="34" charset="0"/>
              </a:rPr>
              <a:t>in nature</a:t>
            </a:r>
            <a:endParaRPr lang="en-ZW" sz="3600"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93403" y="5204137"/>
            <a:ext cx="10018713" cy="3124201"/>
          </a:xfrm>
        </p:spPr>
        <p:txBody>
          <a:bodyPr/>
          <a:lstStyle/>
          <a:p>
            <a:endParaRPr lang="en-ZW" dirty="0"/>
          </a:p>
        </p:txBody>
      </p:sp>
    </p:spTree>
    <p:extLst>
      <p:ext uri="{BB962C8B-B14F-4D97-AF65-F5344CB8AC3E}">
        <p14:creationId xmlns:p14="http://schemas.microsoft.com/office/powerpoint/2010/main" val="228662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dirty="0" smtClean="0"/>
              <a:t/>
            </a:r>
            <a:br>
              <a:rPr lang="en-ZW" dirty="0" smtClean="0"/>
            </a:br>
            <a:r>
              <a:rPr lang="en-ZW" dirty="0"/>
              <a:t/>
            </a:r>
            <a:br>
              <a:rPr lang="en-ZW" dirty="0"/>
            </a:br>
            <a:r>
              <a:rPr lang="en-ZW" dirty="0" smtClean="0"/>
              <a:t/>
            </a:r>
            <a:br>
              <a:rPr lang="en-ZW" dirty="0" smtClean="0"/>
            </a:br>
            <a:r>
              <a:rPr lang="en-ZW" dirty="0"/>
              <a:t/>
            </a:r>
            <a:br>
              <a:rPr lang="en-ZW" dirty="0"/>
            </a:br>
            <a:r>
              <a:rPr lang="en-ZW" dirty="0" smtClean="0"/>
              <a:t/>
            </a:r>
            <a:br>
              <a:rPr lang="en-ZW" dirty="0" smtClean="0"/>
            </a:br>
            <a:r>
              <a:rPr lang="en-ZW" sz="3600" b="1" dirty="0" smtClean="0">
                <a:solidFill>
                  <a:schemeClr val="tx2"/>
                </a:solidFill>
                <a:latin typeface="Arial" panose="020B0604020202020204" pitchFamily="34" charset="0"/>
                <a:cs typeface="Arial" panose="020B0604020202020204" pitchFamily="34" charset="0"/>
              </a:rPr>
              <a:t>RESEARCH </a:t>
            </a:r>
            <a:r>
              <a:rPr lang="en-ZW" sz="3600" b="1" dirty="0" smtClean="0">
                <a:solidFill>
                  <a:schemeClr val="tx2"/>
                </a:solidFill>
                <a:latin typeface="Arial" panose="020B0604020202020204" pitchFamily="34" charset="0"/>
                <a:cs typeface="Arial" panose="020B0604020202020204" pitchFamily="34" charset="0"/>
              </a:rPr>
              <a:t>QUESTIONS</a:t>
            </a:r>
            <a:r>
              <a:rPr lang="en-ZW" b="1" dirty="0" smtClean="0">
                <a:solidFill>
                  <a:schemeClr val="tx2"/>
                </a:solidFill>
              </a:rPr>
              <a:t/>
            </a:r>
            <a:br>
              <a:rPr lang="en-ZW" b="1" dirty="0" smtClean="0">
                <a:solidFill>
                  <a:schemeClr val="tx2"/>
                </a:solidFill>
              </a:rPr>
            </a:br>
            <a:r>
              <a:rPr lang="en-ZW" b="1" dirty="0" smtClean="0">
                <a:solidFill>
                  <a:schemeClr val="tx2"/>
                </a:solidFill>
                <a:latin typeface="Arial" panose="020B0604020202020204" pitchFamily="34" charset="0"/>
                <a:cs typeface="Arial" panose="020B0604020202020204" pitchFamily="34" charset="0"/>
              </a:rPr>
              <a:t>1.</a:t>
            </a:r>
            <a:r>
              <a:rPr lang="en-ZW" sz="3600" b="1" dirty="0" smtClean="0">
                <a:solidFill>
                  <a:schemeClr val="tx2"/>
                </a:solidFill>
                <a:latin typeface="Arial" panose="020B0604020202020204" pitchFamily="34" charset="0"/>
                <a:cs typeface="Arial" panose="020B0604020202020204" pitchFamily="34" charset="0"/>
              </a:rPr>
              <a:t>What motivates </a:t>
            </a:r>
            <a:r>
              <a:rPr lang="en-ZW" sz="3600" b="1" dirty="0" smtClean="0">
                <a:solidFill>
                  <a:schemeClr val="tx2"/>
                </a:solidFill>
                <a:latin typeface="Arial" panose="020B0604020202020204" pitchFamily="34" charset="0"/>
                <a:cs typeface="Arial" panose="020B0604020202020204" pitchFamily="34" charset="0"/>
              </a:rPr>
              <a:t>the casualization </a:t>
            </a:r>
            <a:r>
              <a:rPr lang="en-ZW" sz="3600" b="1" dirty="0" smtClean="0">
                <a:solidFill>
                  <a:schemeClr val="tx2"/>
                </a:solidFill>
                <a:latin typeface="Arial" panose="020B0604020202020204" pitchFamily="34" charset="0"/>
                <a:cs typeface="Arial" panose="020B0604020202020204" pitchFamily="34" charset="0"/>
              </a:rPr>
              <a:t>of </a:t>
            </a:r>
            <a:r>
              <a:rPr lang="en-ZW" sz="3600" b="1" dirty="0" smtClean="0">
                <a:solidFill>
                  <a:schemeClr val="tx2"/>
                </a:solidFill>
                <a:latin typeface="Arial" panose="020B0604020202020204" pitchFamily="34" charset="0"/>
                <a:cs typeface="Arial" panose="020B0604020202020204" pitchFamily="34" charset="0"/>
              </a:rPr>
              <a:t>labour in the agricultural sector?</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2</a:t>
            </a:r>
            <a:r>
              <a:rPr lang="en-ZW" sz="3600" b="1" dirty="0" smtClean="0">
                <a:solidFill>
                  <a:schemeClr val="tx2"/>
                </a:solidFill>
                <a:latin typeface="Arial" panose="020B0604020202020204" pitchFamily="34" charset="0"/>
                <a:cs typeface="Arial" panose="020B0604020202020204" pitchFamily="34" charset="0"/>
              </a:rPr>
              <a:t>. What is the level of awareness of  relevant labour </a:t>
            </a:r>
            <a:r>
              <a:rPr lang="en-ZW" sz="3600" b="1" dirty="0" smtClean="0">
                <a:solidFill>
                  <a:schemeClr val="tx2"/>
                </a:solidFill>
                <a:latin typeface="Arial" panose="020B0604020202020204" pitchFamily="34" charset="0"/>
                <a:cs typeface="Arial" panose="020B0604020202020204" pitchFamily="34" charset="0"/>
              </a:rPr>
              <a:t>policies and laws on </a:t>
            </a:r>
            <a:r>
              <a:rPr lang="en-ZW" sz="3600" b="1" dirty="0" err="1" smtClean="0">
                <a:solidFill>
                  <a:schemeClr val="tx2"/>
                </a:solidFill>
                <a:latin typeface="Arial" panose="020B0604020202020204" pitchFamily="34" charset="0"/>
                <a:cs typeface="Arial" panose="020B0604020202020204" pitchFamily="34" charset="0"/>
              </a:rPr>
              <a:t>casualisation</a:t>
            </a:r>
            <a:r>
              <a:rPr lang="en-ZW" sz="3600" b="1" dirty="0" smtClean="0">
                <a:solidFill>
                  <a:schemeClr val="tx2"/>
                </a:solidFill>
                <a:latin typeface="Arial" panose="020B0604020202020204" pitchFamily="34" charset="0"/>
                <a:cs typeface="Arial" panose="020B0604020202020204" pitchFamily="34" charset="0"/>
              </a:rPr>
              <a:t>?</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3</a:t>
            </a:r>
            <a:r>
              <a:rPr lang="en-ZW" sz="3600" b="1" dirty="0" smtClean="0">
                <a:solidFill>
                  <a:schemeClr val="tx2"/>
                </a:solidFill>
                <a:latin typeface="Arial" panose="020B0604020202020204" pitchFamily="34" charset="0"/>
                <a:cs typeface="Arial" panose="020B0604020202020204" pitchFamily="34" charset="0"/>
              </a:rPr>
              <a:t>. Which are the major </a:t>
            </a:r>
            <a:r>
              <a:rPr lang="en-ZW" sz="3600" b="1" dirty="0" smtClean="0">
                <a:solidFill>
                  <a:schemeClr val="tx2"/>
                </a:solidFill>
                <a:latin typeface="Arial" panose="020B0604020202020204" pitchFamily="34" charset="0"/>
                <a:cs typeface="Arial" panose="020B0604020202020204" pitchFamily="34" charset="0"/>
              </a:rPr>
              <a:t>challenges </a:t>
            </a:r>
            <a:r>
              <a:rPr lang="en-ZW" sz="3600" b="1" dirty="0" smtClean="0">
                <a:solidFill>
                  <a:schemeClr val="tx2"/>
                </a:solidFill>
                <a:latin typeface="Arial" panose="020B0604020202020204" pitchFamily="34" charset="0"/>
                <a:cs typeface="Arial" panose="020B0604020202020204" pitchFamily="34" charset="0"/>
              </a:rPr>
              <a:t>arising from casualization of labour in the </a:t>
            </a:r>
            <a:r>
              <a:rPr lang="en-ZW" sz="3600" b="1" dirty="0" smtClean="0">
                <a:solidFill>
                  <a:schemeClr val="tx2"/>
                </a:solidFill>
                <a:latin typeface="Arial" panose="020B0604020202020204" pitchFamily="34" charset="0"/>
                <a:cs typeface="Arial" panose="020B0604020202020204" pitchFamily="34" charset="0"/>
              </a:rPr>
              <a:t>agriculture </a:t>
            </a:r>
            <a:r>
              <a:rPr lang="en-ZW" sz="3600" b="1" dirty="0" smtClean="0">
                <a:solidFill>
                  <a:schemeClr val="tx2"/>
                </a:solidFill>
                <a:latin typeface="Arial" panose="020B0604020202020204" pitchFamily="34" charset="0"/>
                <a:cs typeface="Arial" panose="020B0604020202020204" pitchFamily="34" charset="0"/>
              </a:rPr>
              <a:t>sector</a:t>
            </a:r>
            <a:r>
              <a:rPr lang="en-ZW" sz="3600" dirty="0" smtClean="0">
                <a:solidFill>
                  <a:schemeClr val="tx2"/>
                </a:solidFill>
                <a:latin typeface="Arial" panose="020B0604020202020204" pitchFamily="34" charset="0"/>
                <a:cs typeface="Arial" panose="020B0604020202020204" pitchFamily="34" charset="0"/>
              </a:rPr>
              <a:t>?</a:t>
            </a:r>
            <a:endParaRPr lang="en-ZW" sz="3600"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13098" y="4560193"/>
            <a:ext cx="10018713" cy="3124201"/>
          </a:xfrm>
        </p:spPr>
        <p:txBody>
          <a:bodyPr/>
          <a:lstStyle/>
          <a:p>
            <a:endParaRPr lang="en-ZW" dirty="0"/>
          </a:p>
        </p:txBody>
      </p:sp>
    </p:spTree>
    <p:extLst>
      <p:ext uri="{BB962C8B-B14F-4D97-AF65-F5344CB8AC3E}">
        <p14:creationId xmlns:p14="http://schemas.microsoft.com/office/powerpoint/2010/main" val="589078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sz="3600" b="1" dirty="0" smtClean="0">
                <a:solidFill>
                  <a:schemeClr val="tx2"/>
                </a:solidFill>
                <a:latin typeface="Arial" panose="020B0604020202020204" pitchFamily="34" charset="0"/>
                <a:cs typeface="Arial" panose="020B0604020202020204" pitchFamily="34" charset="0"/>
              </a:rPr>
              <a:t>REVIEW OF RELATED LITERATURE</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i="1" dirty="0" smtClean="0">
                <a:solidFill>
                  <a:schemeClr val="tx2"/>
                </a:solidFill>
                <a:latin typeface="Arial" panose="020B0604020202020204" pitchFamily="34" charset="0"/>
                <a:cs typeface="Arial" panose="020B0604020202020204" pitchFamily="34" charset="0"/>
              </a:rPr>
              <a:t>Theoretical</a:t>
            </a:r>
            <a:r>
              <a:rPr lang="en-ZW" sz="3600" b="1" i="1" dirty="0" smtClean="0">
                <a:solidFill>
                  <a:schemeClr val="tx2"/>
                </a:solidFill>
                <a:latin typeface="Arial" panose="020B0604020202020204" pitchFamily="34" charset="0"/>
                <a:cs typeface="Arial" panose="020B0604020202020204" pitchFamily="34" charset="0"/>
              </a:rPr>
              <a:t> framework</a:t>
            </a:r>
            <a:br>
              <a:rPr lang="en-ZW" sz="3600" b="1" i="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Numerical </a:t>
            </a:r>
            <a:r>
              <a:rPr lang="en-ZW" sz="3600" b="1" dirty="0" smtClean="0">
                <a:solidFill>
                  <a:schemeClr val="tx2"/>
                </a:solidFill>
                <a:latin typeface="Arial" panose="020B0604020202020204" pitchFamily="34" charset="0"/>
                <a:cs typeface="Arial" panose="020B0604020202020204" pitchFamily="34" charset="0"/>
              </a:rPr>
              <a:t>flexibility model of casualization (Atkinson, 1984</a:t>
            </a:r>
            <a:r>
              <a:rPr lang="en-ZW" sz="3600" b="1" dirty="0" smtClean="0">
                <a:solidFill>
                  <a:schemeClr val="tx2"/>
                </a:solidFill>
                <a:latin typeface="Arial" panose="020B0604020202020204" pitchFamily="34" charset="0"/>
                <a:cs typeface="Arial" panose="020B0604020202020204" pitchFamily="34" charset="0"/>
              </a:rPr>
              <a:t>)-employer discretion</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Part </a:t>
            </a:r>
            <a:r>
              <a:rPr lang="en-ZW" sz="3600" b="1" dirty="0" smtClean="0">
                <a:solidFill>
                  <a:schemeClr val="tx2"/>
                </a:solidFill>
                <a:latin typeface="Arial" panose="020B0604020202020204" pitchFamily="34" charset="0"/>
                <a:cs typeface="Arial" panose="020B0604020202020204" pitchFamily="34" charset="0"/>
              </a:rPr>
              <a:t>time workers, during peak periods(seasonal), varying </a:t>
            </a:r>
            <a:r>
              <a:rPr lang="en-ZW" sz="3600" b="1" dirty="0" smtClean="0">
                <a:solidFill>
                  <a:schemeClr val="tx2"/>
                </a:solidFill>
                <a:latin typeface="Arial" panose="020B0604020202020204" pitchFamily="34" charset="0"/>
                <a:cs typeface="Arial" panose="020B0604020202020204" pitchFamily="34" charset="0"/>
              </a:rPr>
              <a:t>labour </a:t>
            </a:r>
            <a:r>
              <a:rPr lang="en-ZW" sz="3600" b="1" dirty="0" smtClean="0">
                <a:solidFill>
                  <a:schemeClr val="tx2"/>
                </a:solidFill>
                <a:latin typeface="Arial" panose="020B0604020202020204" pitchFamily="34" charset="0"/>
                <a:cs typeface="Arial" panose="020B0604020202020204" pitchFamily="34" charset="0"/>
              </a:rPr>
              <a:t>force on short notice, reduced labour costs (Mills, 2004, </a:t>
            </a:r>
            <a:r>
              <a:rPr lang="en-ZW" sz="3600" b="1" dirty="0" err="1" smtClean="0">
                <a:solidFill>
                  <a:schemeClr val="tx2"/>
                </a:solidFill>
                <a:latin typeface="Arial" panose="020B0604020202020204" pitchFamily="34" charset="0"/>
                <a:cs typeface="Arial" panose="020B0604020202020204" pitchFamily="34" charset="0"/>
              </a:rPr>
              <a:t>Sachikonye</a:t>
            </a:r>
            <a:r>
              <a:rPr lang="en-ZW" sz="3600" b="1" dirty="0" smtClean="0">
                <a:solidFill>
                  <a:schemeClr val="tx2"/>
                </a:solidFill>
                <a:latin typeface="Arial" panose="020B0604020202020204" pitchFamily="34" charset="0"/>
                <a:cs typeface="Arial" panose="020B0604020202020204" pitchFamily="34" charset="0"/>
              </a:rPr>
              <a:t>, 2001)</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Employment </a:t>
            </a:r>
            <a:r>
              <a:rPr lang="en-ZW" sz="3600" b="1" dirty="0" smtClean="0">
                <a:solidFill>
                  <a:schemeClr val="tx2"/>
                </a:solidFill>
                <a:latin typeface="Arial" panose="020B0604020202020204" pitchFamily="34" charset="0"/>
                <a:cs typeface="Arial" panose="020B0604020202020204" pitchFamily="34" charset="0"/>
              </a:rPr>
              <a:t>pattern- permanent, contract, casual after ESAP </a:t>
            </a:r>
            <a:r>
              <a:rPr lang="en-ZW" sz="3600" b="1" dirty="0" smtClean="0">
                <a:solidFill>
                  <a:schemeClr val="tx2"/>
                </a:solidFill>
                <a:latin typeface="Arial" panose="020B0604020202020204" pitchFamily="34" charset="0"/>
                <a:cs typeface="Arial" panose="020B0604020202020204" pitchFamily="34" charset="0"/>
              </a:rPr>
              <a:t>in </a:t>
            </a:r>
            <a:r>
              <a:rPr lang="en-ZW" sz="3600" b="1" dirty="0" err="1" smtClean="0">
                <a:solidFill>
                  <a:schemeClr val="tx2"/>
                </a:solidFill>
                <a:latin typeface="Arial" panose="020B0604020202020204" pitchFamily="34" charset="0"/>
                <a:cs typeface="Arial" panose="020B0604020202020204" pitchFamily="34" charset="0"/>
              </a:rPr>
              <a:t>Zimabwe</a:t>
            </a:r>
            <a:r>
              <a:rPr lang="en-ZW" sz="3600" b="1" smtClean="0">
                <a:solidFill>
                  <a:schemeClr val="tx2"/>
                </a:solidFill>
                <a:latin typeface="Arial" panose="020B0604020202020204" pitchFamily="34" charset="0"/>
                <a:cs typeface="Arial" panose="020B0604020202020204" pitchFamily="34" charset="0"/>
              </a:rPr>
              <a:t> (</a:t>
            </a:r>
            <a:r>
              <a:rPr lang="en-ZW" sz="3600" b="1" dirty="0" err="1" smtClean="0">
                <a:solidFill>
                  <a:schemeClr val="tx2"/>
                </a:solidFill>
                <a:latin typeface="Arial" panose="020B0604020202020204" pitchFamily="34" charset="0"/>
                <a:cs typeface="Arial" panose="020B0604020202020204" pitchFamily="34" charset="0"/>
              </a:rPr>
              <a:t>Kanyeze</a:t>
            </a:r>
            <a:r>
              <a:rPr lang="en-ZW" sz="3600" b="1" dirty="0" smtClean="0">
                <a:solidFill>
                  <a:schemeClr val="tx2"/>
                </a:solidFill>
                <a:latin typeface="Arial" panose="020B0604020202020204" pitchFamily="34" charset="0"/>
                <a:cs typeface="Arial" panose="020B0604020202020204" pitchFamily="34" charset="0"/>
              </a:rPr>
              <a:t>, 1993</a:t>
            </a: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99465" y="6221568"/>
            <a:ext cx="10018713" cy="3124201"/>
          </a:xfrm>
        </p:spPr>
        <p:txBody>
          <a:bodyPr/>
          <a:lstStyle/>
          <a:p>
            <a:pPr marL="0" indent="0">
              <a:buNone/>
            </a:pPr>
            <a:endParaRPr lang="en-ZW" dirty="0"/>
          </a:p>
        </p:txBody>
      </p:sp>
    </p:spTree>
    <p:extLst>
      <p:ext uri="{BB962C8B-B14F-4D97-AF65-F5344CB8AC3E}">
        <p14:creationId xmlns:p14="http://schemas.microsoft.com/office/powerpoint/2010/main" val="3323766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dirty="0" smtClean="0"/>
              <a:t/>
            </a:r>
            <a:br>
              <a:rPr lang="en-ZW" dirty="0" smtClean="0"/>
            </a:br>
            <a:r>
              <a:rPr lang="en-ZW" dirty="0"/>
              <a:t/>
            </a:r>
            <a:br>
              <a:rPr lang="en-ZW" dirty="0"/>
            </a:br>
            <a:r>
              <a:rPr lang="en-ZW" dirty="0" smtClean="0"/>
              <a:t/>
            </a:r>
            <a:br>
              <a:rPr lang="en-ZW" dirty="0" smtClean="0"/>
            </a:br>
            <a:r>
              <a:rPr lang="en-ZW" sz="3600" b="1" dirty="0" smtClean="0">
                <a:solidFill>
                  <a:schemeClr val="tx2"/>
                </a:solidFill>
                <a:latin typeface="Arial" panose="020B0604020202020204" pitchFamily="34" charset="0"/>
                <a:cs typeface="Arial" panose="020B0604020202020204" pitchFamily="34" charset="0"/>
              </a:rPr>
              <a:t>Zimbabwe </a:t>
            </a:r>
            <a:r>
              <a:rPr lang="en-ZW" sz="3600" b="1" dirty="0" smtClean="0">
                <a:solidFill>
                  <a:schemeClr val="tx2"/>
                </a:solidFill>
                <a:latin typeface="Arial" panose="020B0604020202020204" pitchFamily="34" charset="0"/>
                <a:cs typeface="Arial" panose="020B0604020202020204" pitchFamily="34" charset="0"/>
              </a:rPr>
              <a:t>casuals hired  to compliment few full time staff, to do planting, weeding and harvesting (</a:t>
            </a:r>
            <a:r>
              <a:rPr lang="en-ZW" sz="3600" b="1" dirty="0" err="1" smtClean="0">
                <a:solidFill>
                  <a:schemeClr val="tx2"/>
                </a:solidFill>
                <a:latin typeface="Arial" panose="020B0604020202020204" pitchFamily="34" charset="0"/>
                <a:cs typeface="Arial" panose="020B0604020202020204" pitchFamily="34" charset="0"/>
              </a:rPr>
              <a:t>Sachikonye</a:t>
            </a:r>
            <a:r>
              <a:rPr lang="en-ZW" sz="3600" b="1" dirty="0" smtClean="0">
                <a:solidFill>
                  <a:schemeClr val="tx2"/>
                </a:solidFill>
                <a:latin typeface="Arial" panose="020B0604020202020204" pitchFamily="34" charset="0"/>
                <a:cs typeface="Arial" panose="020B0604020202020204" pitchFamily="34" charset="0"/>
              </a:rPr>
              <a:t>, 2001)</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Vulnerable </a:t>
            </a:r>
            <a:r>
              <a:rPr lang="en-ZW" sz="3600" b="1" dirty="0" smtClean="0">
                <a:solidFill>
                  <a:schemeClr val="tx2"/>
                </a:solidFill>
                <a:latin typeface="Arial" panose="020B0604020202020204" pitchFamily="34" charset="0"/>
                <a:cs typeface="Arial" panose="020B0604020202020204" pitchFamily="34" charset="0"/>
              </a:rPr>
              <a:t>to sexual harassment, dismissal and underpayment (Mills, 2004, Thompson, 2003)</a:t>
            </a: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endParaRPr lang="en-ZW" sz="3600" dirty="0" smtClean="0">
              <a:solidFill>
                <a:schemeClr val="tx2"/>
              </a:solidFill>
            </a:endParaRPr>
          </a:p>
          <a:p>
            <a:endParaRPr lang="en-ZW" sz="3200" b="1" dirty="0" smtClean="0">
              <a:solidFill>
                <a:schemeClr val="tx2"/>
              </a:solidFill>
              <a:latin typeface="Arial" panose="020B0604020202020204" pitchFamily="34" charset="0"/>
              <a:cs typeface="Arial" panose="020B0604020202020204" pitchFamily="34" charset="0"/>
            </a:endParaRPr>
          </a:p>
          <a:p>
            <a:r>
              <a:rPr lang="en-ZW" sz="3200" b="1" dirty="0" smtClean="0">
                <a:solidFill>
                  <a:schemeClr val="tx2"/>
                </a:solidFill>
                <a:latin typeface="Arial" panose="020B0604020202020204" pitchFamily="34" charset="0"/>
                <a:cs typeface="Arial" panose="020B0604020202020204" pitchFamily="34" charset="0"/>
              </a:rPr>
              <a:t>Less </a:t>
            </a:r>
            <a:r>
              <a:rPr lang="en-ZW" sz="3200" b="1" dirty="0" smtClean="0">
                <a:solidFill>
                  <a:schemeClr val="tx2"/>
                </a:solidFill>
                <a:latin typeface="Arial" panose="020B0604020202020204" pitchFamily="34" charset="0"/>
                <a:cs typeface="Arial" panose="020B0604020202020204" pitchFamily="34" charset="0"/>
              </a:rPr>
              <a:t>favourable working conditions  compared to full time staff (</a:t>
            </a:r>
            <a:r>
              <a:rPr lang="en-ZW" sz="3200" b="1" dirty="0" err="1" smtClean="0">
                <a:solidFill>
                  <a:schemeClr val="tx2"/>
                </a:solidFill>
                <a:latin typeface="Arial" panose="020B0604020202020204" pitchFamily="34" charset="0"/>
                <a:cs typeface="Arial" panose="020B0604020202020204" pitchFamily="34" charset="0"/>
              </a:rPr>
              <a:t>Sambureni</a:t>
            </a:r>
            <a:r>
              <a:rPr lang="en-ZW" sz="3200" b="1" dirty="0" smtClean="0">
                <a:solidFill>
                  <a:schemeClr val="tx2"/>
                </a:solidFill>
                <a:latin typeface="Arial" panose="020B0604020202020204" pitchFamily="34" charset="0"/>
                <a:cs typeface="Arial" panose="020B0604020202020204" pitchFamily="34" charset="0"/>
              </a:rPr>
              <a:t>, 2010)</a:t>
            </a:r>
          </a:p>
          <a:p>
            <a:r>
              <a:rPr lang="en-ZW" sz="3200" b="1" dirty="0" smtClean="0">
                <a:solidFill>
                  <a:schemeClr val="tx2"/>
                </a:solidFill>
                <a:latin typeface="Arial" panose="020B0604020202020204" pitchFamily="34" charset="0"/>
                <a:cs typeface="Arial" panose="020B0604020202020204" pitchFamily="34" charset="0"/>
              </a:rPr>
              <a:t>Subject to unfair labour practices (</a:t>
            </a:r>
            <a:r>
              <a:rPr lang="en-ZW" sz="3200" b="1" dirty="0" err="1" smtClean="0">
                <a:solidFill>
                  <a:schemeClr val="tx2"/>
                </a:solidFill>
                <a:latin typeface="Arial" panose="020B0604020202020204" pitchFamily="34" charset="0"/>
                <a:cs typeface="Arial" panose="020B0604020202020204" pitchFamily="34" charset="0"/>
              </a:rPr>
              <a:t>Mudyawabikwa</a:t>
            </a:r>
            <a:r>
              <a:rPr lang="en-ZW" sz="3200" b="1" dirty="0" smtClean="0">
                <a:solidFill>
                  <a:schemeClr val="tx2"/>
                </a:solidFill>
                <a:latin typeface="Arial" panose="020B0604020202020204" pitchFamily="34" charset="0"/>
                <a:cs typeface="Arial" panose="020B0604020202020204" pitchFamily="34" charset="0"/>
              </a:rPr>
              <a:t>, 2008)</a:t>
            </a:r>
            <a:endParaRPr lang="en-ZW" sz="32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9643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METHODOLOGY</a:t>
            </a:r>
            <a:br>
              <a:rPr lang="en-ZW" sz="3200" b="1" dirty="0" smtClean="0">
                <a:solidFill>
                  <a:schemeClr val="tx2"/>
                </a:solidFill>
                <a:latin typeface="Arial" panose="020B0604020202020204" pitchFamily="34" charset="0"/>
                <a:cs typeface="Arial" panose="020B0604020202020204" pitchFamily="34" charset="0"/>
              </a:rPr>
            </a:br>
            <a:r>
              <a:rPr lang="en-ZW" sz="3600" b="1" dirty="0" err="1" smtClean="0">
                <a:solidFill>
                  <a:schemeClr val="tx2"/>
                </a:solidFill>
                <a:latin typeface="Arial" panose="020B0604020202020204" pitchFamily="34" charset="0"/>
                <a:cs typeface="Arial" panose="020B0604020202020204" pitchFamily="34" charset="0"/>
              </a:rPr>
              <a:t>Aproach</a:t>
            </a:r>
            <a:r>
              <a:rPr lang="en-ZW" sz="3600" b="1" dirty="0" smtClean="0">
                <a:solidFill>
                  <a:schemeClr val="tx2"/>
                </a:solidFill>
                <a:latin typeface="Arial" panose="020B0604020202020204" pitchFamily="34" charset="0"/>
                <a:cs typeface="Arial" panose="020B0604020202020204" pitchFamily="34" charset="0"/>
              </a:rPr>
              <a:t>-</a:t>
            </a:r>
            <a:r>
              <a:rPr lang="en-ZW" sz="3600" dirty="0" smtClean="0">
                <a:solidFill>
                  <a:schemeClr val="tx2"/>
                </a:solidFill>
                <a:latin typeface="Arial" panose="020B0604020202020204" pitchFamily="34" charset="0"/>
                <a:cs typeface="Arial" panose="020B0604020202020204" pitchFamily="34" charset="0"/>
              </a:rPr>
              <a:t>Qualitative (Kumar, 2011)</a:t>
            </a:r>
            <a:br>
              <a:rPr lang="en-ZW" sz="3600" dirty="0" smtClean="0">
                <a:solidFill>
                  <a:schemeClr val="tx2"/>
                </a:solidFill>
                <a:latin typeface="Arial" panose="020B0604020202020204" pitchFamily="34" charset="0"/>
                <a:cs typeface="Arial" panose="020B0604020202020204" pitchFamily="34" charset="0"/>
              </a:rPr>
            </a:br>
            <a:r>
              <a:rPr lang="en-ZW" sz="3600" dirty="0" smtClean="0">
                <a:solidFill>
                  <a:schemeClr val="tx2"/>
                </a:solidFill>
                <a:latin typeface="Arial" panose="020B0604020202020204" pitchFamily="34" charset="0"/>
                <a:cs typeface="Arial" panose="020B0604020202020204" pitchFamily="34" charset="0"/>
              </a:rPr>
              <a:t/>
            </a:r>
            <a:br>
              <a:rPr lang="en-ZW" sz="3600" dirty="0" smtClean="0">
                <a:solidFill>
                  <a:schemeClr val="tx2"/>
                </a:solidFill>
                <a:latin typeface="Arial" panose="020B0604020202020204" pitchFamily="34" charset="0"/>
                <a:cs typeface="Arial" panose="020B0604020202020204" pitchFamily="34" charset="0"/>
              </a:rPr>
            </a:br>
            <a:r>
              <a:rPr lang="en-ZW" sz="3600" dirty="0" smtClean="0">
                <a:solidFill>
                  <a:schemeClr val="tx2"/>
                </a:solidFill>
                <a:latin typeface="Arial" panose="020B0604020202020204" pitchFamily="34" charset="0"/>
                <a:cs typeface="Arial" panose="020B0604020202020204" pitchFamily="34" charset="0"/>
              </a:rPr>
              <a:t>Survey </a:t>
            </a:r>
            <a:r>
              <a:rPr lang="en-ZW" sz="3600" dirty="0" smtClean="0">
                <a:solidFill>
                  <a:schemeClr val="tx2"/>
                </a:solidFill>
                <a:latin typeface="Arial" panose="020B0604020202020204" pitchFamily="34" charset="0"/>
                <a:cs typeface="Arial" panose="020B0604020202020204" pitchFamily="34" charset="0"/>
              </a:rPr>
              <a:t>(</a:t>
            </a:r>
            <a:r>
              <a:rPr lang="en-ZW" sz="3600" dirty="0" err="1" smtClean="0">
                <a:solidFill>
                  <a:schemeClr val="tx2"/>
                </a:solidFill>
                <a:latin typeface="Arial" panose="020B0604020202020204" pitchFamily="34" charset="0"/>
                <a:cs typeface="Arial" panose="020B0604020202020204" pitchFamily="34" charset="0"/>
              </a:rPr>
              <a:t>Babbie</a:t>
            </a:r>
            <a:r>
              <a:rPr lang="en-ZW" sz="3600" dirty="0" smtClean="0">
                <a:solidFill>
                  <a:schemeClr val="tx2"/>
                </a:solidFill>
                <a:latin typeface="Arial" panose="020B0604020202020204" pitchFamily="34" charset="0"/>
                <a:cs typeface="Arial" panose="020B0604020202020204" pitchFamily="34" charset="0"/>
              </a:rPr>
              <a:t> &amp; Mouton, 2001; Berg, 2001)</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Target </a:t>
            </a:r>
            <a:r>
              <a:rPr lang="en-ZW" sz="3600" b="1" dirty="0" smtClean="0">
                <a:solidFill>
                  <a:schemeClr val="tx2"/>
                </a:solidFill>
                <a:latin typeface="Arial" panose="020B0604020202020204" pitchFamily="34" charset="0"/>
                <a:cs typeface="Arial" panose="020B0604020202020204" pitchFamily="34" charset="0"/>
              </a:rPr>
              <a:t>population</a:t>
            </a:r>
            <a:r>
              <a:rPr lang="en-ZW" sz="3600" dirty="0" smtClean="0">
                <a:solidFill>
                  <a:schemeClr val="tx2"/>
                </a:solidFill>
                <a:latin typeface="Arial" panose="020B0604020202020204" pitchFamily="34" charset="0"/>
                <a:cs typeface="Arial" panose="020B0604020202020204" pitchFamily="34" charset="0"/>
              </a:rPr>
              <a:t>-Farm owners, </a:t>
            </a:r>
            <a:r>
              <a:rPr lang="en-ZW" sz="3600" dirty="0" err="1" smtClean="0">
                <a:solidFill>
                  <a:schemeClr val="tx2"/>
                </a:solidFill>
                <a:latin typeface="Arial" panose="020B0604020202020204" pitchFamily="34" charset="0"/>
                <a:cs typeface="Arial" panose="020B0604020202020204" pitchFamily="34" charset="0"/>
              </a:rPr>
              <a:t>Agric</a:t>
            </a:r>
            <a:r>
              <a:rPr lang="en-ZW" sz="3600" dirty="0" smtClean="0">
                <a:solidFill>
                  <a:schemeClr val="tx2"/>
                </a:solidFill>
                <a:latin typeface="Arial" panose="020B0604020202020204" pitchFamily="34" charset="0"/>
                <a:cs typeface="Arial" panose="020B0604020202020204" pitchFamily="34" charset="0"/>
              </a:rPr>
              <a:t> ministry officials, farm workers, labour officers, GAPWUZ</a:t>
            </a:r>
            <a:br>
              <a:rPr lang="en-ZW" sz="3600" dirty="0" smtClean="0">
                <a:solidFill>
                  <a:schemeClr val="tx2"/>
                </a:solidFill>
                <a:latin typeface="Arial" panose="020B0604020202020204" pitchFamily="34" charset="0"/>
                <a:cs typeface="Arial" panose="020B0604020202020204" pitchFamily="34" charset="0"/>
              </a:rPr>
            </a:br>
            <a:r>
              <a:rPr lang="en-ZW" sz="3600" dirty="0" smtClean="0">
                <a:solidFill>
                  <a:schemeClr val="tx2"/>
                </a:solidFill>
                <a:latin typeface="Arial" panose="020B0604020202020204" pitchFamily="34" charset="0"/>
                <a:cs typeface="Arial" panose="020B0604020202020204" pitchFamily="34" charset="0"/>
              </a:rPr>
              <a:t>Quota sampling method (inclusivity, </a:t>
            </a:r>
            <a:r>
              <a:rPr lang="en-ZW" sz="3600" dirty="0" err="1" smtClean="0">
                <a:solidFill>
                  <a:schemeClr val="tx2"/>
                </a:solidFill>
                <a:latin typeface="Arial" panose="020B0604020202020204" pitchFamily="34" charset="0"/>
                <a:cs typeface="Arial" panose="020B0604020202020204" pitchFamily="34" charset="0"/>
              </a:rPr>
              <a:t>Neuman</a:t>
            </a:r>
            <a:r>
              <a:rPr lang="en-ZW" sz="3600" dirty="0" smtClean="0">
                <a:solidFill>
                  <a:schemeClr val="tx2"/>
                </a:solidFill>
                <a:latin typeface="Arial" panose="020B0604020202020204" pitchFamily="34" charset="0"/>
                <a:cs typeface="Arial" panose="020B0604020202020204" pitchFamily="34" charset="0"/>
              </a:rPr>
              <a:t>, 2003)</a:t>
            </a:r>
            <a:br>
              <a:rPr lang="en-ZW" sz="3600" dirty="0" smtClean="0">
                <a:solidFill>
                  <a:schemeClr val="tx2"/>
                </a:solidFill>
                <a:latin typeface="Arial" panose="020B0604020202020204" pitchFamily="34" charset="0"/>
                <a:cs typeface="Arial" panose="020B0604020202020204" pitchFamily="34" charset="0"/>
              </a:rPr>
            </a:br>
            <a:endParaRPr lang="en-ZW" sz="3600"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84311" y="3195033"/>
            <a:ext cx="10018713" cy="3124201"/>
          </a:xfrm>
        </p:spPr>
        <p:txBody>
          <a:bodyPr>
            <a:normAutofit fontScale="70000" lnSpcReduction="20000"/>
          </a:bodyPr>
          <a:lstStyle/>
          <a:p>
            <a:endParaRPr lang="en-ZW" sz="3200" b="1" dirty="0" smtClean="0">
              <a:solidFill>
                <a:schemeClr val="tx2"/>
              </a:solidFill>
              <a:latin typeface="Arial" panose="020B0604020202020204" pitchFamily="34" charset="0"/>
              <a:cs typeface="Arial" panose="020B0604020202020204" pitchFamily="34" charset="0"/>
            </a:endParaRPr>
          </a:p>
          <a:p>
            <a:endParaRPr lang="en-ZW" sz="3200" b="1" dirty="0">
              <a:solidFill>
                <a:schemeClr val="tx2"/>
              </a:solidFill>
              <a:latin typeface="Arial" panose="020B0604020202020204" pitchFamily="34" charset="0"/>
              <a:cs typeface="Arial" panose="020B0604020202020204" pitchFamily="34" charset="0"/>
            </a:endParaRPr>
          </a:p>
          <a:p>
            <a:endParaRPr lang="en-ZW" sz="3200" b="1" dirty="0" smtClean="0">
              <a:solidFill>
                <a:schemeClr val="tx2"/>
              </a:solidFill>
              <a:latin typeface="Arial" panose="020B0604020202020204" pitchFamily="34" charset="0"/>
              <a:cs typeface="Arial" panose="020B0604020202020204" pitchFamily="34" charset="0"/>
            </a:endParaRPr>
          </a:p>
          <a:p>
            <a:r>
              <a:rPr lang="en-ZW" sz="4100" b="1" dirty="0" smtClean="0">
                <a:solidFill>
                  <a:schemeClr val="tx2"/>
                </a:solidFill>
                <a:latin typeface="Arial" panose="020B0604020202020204" pitchFamily="34" charset="0"/>
                <a:cs typeface="Arial" panose="020B0604020202020204" pitchFamily="34" charset="0"/>
              </a:rPr>
              <a:t>Unstructured </a:t>
            </a:r>
            <a:r>
              <a:rPr lang="en-ZW" sz="4100" b="1" dirty="0" smtClean="0">
                <a:solidFill>
                  <a:schemeClr val="tx2"/>
                </a:solidFill>
                <a:latin typeface="Arial" panose="020B0604020202020204" pitchFamily="34" charset="0"/>
                <a:cs typeface="Arial" panose="020B0604020202020204" pitchFamily="34" charset="0"/>
              </a:rPr>
              <a:t>interviews and focus group discussions</a:t>
            </a:r>
          </a:p>
          <a:p>
            <a:r>
              <a:rPr lang="en-ZW" sz="4100" b="1" dirty="0" smtClean="0">
                <a:solidFill>
                  <a:schemeClr val="tx2"/>
                </a:solidFill>
                <a:latin typeface="Arial" panose="020B0604020202020204" pitchFamily="34" charset="0"/>
                <a:cs typeface="Arial" panose="020B0604020202020204" pitchFamily="34" charset="0"/>
              </a:rPr>
              <a:t>Research ethics (</a:t>
            </a:r>
            <a:r>
              <a:rPr lang="en-ZW" sz="4100" b="1" dirty="0" err="1" smtClean="0">
                <a:solidFill>
                  <a:schemeClr val="tx2"/>
                </a:solidFill>
                <a:latin typeface="Arial" panose="020B0604020202020204" pitchFamily="34" charset="0"/>
                <a:cs typeface="Arial" panose="020B0604020202020204" pitchFamily="34" charset="0"/>
              </a:rPr>
              <a:t>Khothari</a:t>
            </a:r>
            <a:r>
              <a:rPr lang="en-ZW" sz="4100" b="1" dirty="0" smtClean="0">
                <a:solidFill>
                  <a:schemeClr val="tx2"/>
                </a:solidFill>
                <a:latin typeface="Arial" panose="020B0604020202020204" pitchFamily="34" charset="0"/>
                <a:cs typeface="Arial" panose="020B0604020202020204" pitchFamily="34" charset="0"/>
              </a:rPr>
              <a:t>, </a:t>
            </a:r>
            <a:r>
              <a:rPr lang="en-ZW" sz="4100" b="1" dirty="0" smtClean="0">
                <a:solidFill>
                  <a:schemeClr val="tx2"/>
                </a:solidFill>
                <a:latin typeface="Arial" panose="020B0604020202020204" pitchFamily="34" charset="0"/>
                <a:cs typeface="Arial" panose="020B0604020202020204" pitchFamily="34" charset="0"/>
              </a:rPr>
              <a:t>2014)</a:t>
            </a:r>
            <a:endParaRPr lang="en-ZW" sz="4100" b="1" dirty="0" smtClean="0">
              <a:solidFill>
                <a:schemeClr val="tx2"/>
              </a:solidFill>
              <a:latin typeface="Arial" panose="020B0604020202020204" pitchFamily="34" charset="0"/>
              <a:cs typeface="Arial" panose="020B0604020202020204" pitchFamily="34" charset="0"/>
            </a:endParaRPr>
          </a:p>
          <a:p>
            <a:r>
              <a:rPr lang="en-ZW" sz="4100" b="1" dirty="0" smtClean="0">
                <a:solidFill>
                  <a:schemeClr val="tx2"/>
                </a:solidFill>
                <a:latin typeface="Arial" panose="020B0604020202020204" pitchFamily="34" charset="0"/>
                <a:cs typeface="Arial" panose="020B0604020202020204" pitchFamily="34" charset="0"/>
              </a:rPr>
              <a:t>Content analysis (Berg, 2001)</a:t>
            </a:r>
            <a:endParaRPr lang="en-ZW" sz="41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689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8" y="888642"/>
            <a:ext cx="10018713" cy="1752599"/>
          </a:xfrm>
        </p:spPr>
        <p:txBody>
          <a:bodyPr>
            <a:normAutofit fontScale="90000"/>
          </a:bodyPr>
          <a:lstStyle/>
          <a:p>
            <a:pPr algn="l"/>
            <a:r>
              <a:rPr lang="en-ZW" b="1" dirty="0" smtClean="0">
                <a:solidFill>
                  <a:schemeClr val="tx2"/>
                </a:solidFill>
              </a:rPr>
              <a:t>FINDINGS</a:t>
            </a:r>
            <a:br>
              <a:rPr lang="en-ZW" b="1" dirty="0" smtClean="0">
                <a:solidFill>
                  <a:schemeClr val="tx2"/>
                </a:solidFill>
              </a:rPr>
            </a:br>
            <a:r>
              <a:rPr lang="en-ZW" sz="3600" b="1" dirty="0" smtClean="0">
                <a:solidFill>
                  <a:schemeClr val="tx2"/>
                </a:solidFill>
                <a:latin typeface="Arial" panose="020B0604020202020204" pitchFamily="34" charset="0"/>
                <a:cs typeface="Arial" panose="020B0604020202020204" pitchFamily="34" charset="0"/>
              </a:rPr>
              <a:t>Casuals needed for short period </a:t>
            </a:r>
            <a:r>
              <a:rPr lang="en-ZW" sz="3600" b="1" dirty="0" smtClean="0">
                <a:solidFill>
                  <a:schemeClr val="tx2"/>
                </a:solidFill>
                <a:latin typeface="Arial" panose="020B0604020202020204" pitchFamily="34" charset="0"/>
                <a:cs typeface="Arial" panose="020B0604020202020204" pitchFamily="34" charset="0"/>
              </a:rPr>
              <a:t>e.g. </a:t>
            </a:r>
            <a:r>
              <a:rPr lang="en-ZW" sz="3600" b="1" dirty="0" smtClean="0">
                <a:solidFill>
                  <a:schemeClr val="tx2"/>
                </a:solidFill>
                <a:latin typeface="Arial" panose="020B0604020202020204" pitchFamily="34" charset="0"/>
                <a:cs typeface="Arial" panose="020B0604020202020204" pitchFamily="34" charset="0"/>
              </a:rPr>
              <a:t>during peak season, for planting, applying fertiliser, herbicides, weeding, harvesting and shelling</a:t>
            </a: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84307" y="3092001"/>
            <a:ext cx="10018713" cy="3124201"/>
          </a:xfrm>
        </p:spPr>
        <p:txBody>
          <a:bodyPr>
            <a:normAutofit fontScale="25000" lnSpcReduction="20000"/>
          </a:bodyPr>
          <a:lstStyle/>
          <a:p>
            <a:endParaRPr lang="en-ZW" sz="3200" b="1" dirty="0" smtClean="0">
              <a:solidFill>
                <a:schemeClr val="tx2"/>
              </a:solidFill>
              <a:latin typeface="Arial" panose="020B0604020202020204" pitchFamily="34" charset="0"/>
              <a:cs typeface="Arial" panose="020B0604020202020204" pitchFamily="34" charset="0"/>
            </a:endParaRPr>
          </a:p>
          <a:p>
            <a:pPr marL="0" indent="0">
              <a:buNone/>
            </a:pPr>
            <a:endParaRPr lang="en-ZW" sz="8600" b="1" dirty="0" smtClean="0">
              <a:solidFill>
                <a:schemeClr val="tx2"/>
              </a:solidFill>
              <a:latin typeface="Arial" panose="020B0604020202020204" pitchFamily="34" charset="0"/>
              <a:cs typeface="Arial" panose="020B0604020202020204" pitchFamily="34" charset="0"/>
            </a:endParaRPr>
          </a:p>
          <a:p>
            <a:pPr marL="0" indent="0">
              <a:buNone/>
            </a:pPr>
            <a:r>
              <a:rPr lang="en-ZW" sz="12800" b="1" dirty="0" smtClean="0">
                <a:solidFill>
                  <a:schemeClr val="tx2"/>
                </a:solidFill>
                <a:latin typeface="Arial" panose="020B0604020202020204" pitchFamily="34" charset="0"/>
                <a:cs typeface="Arial" panose="020B0604020202020204" pitchFamily="34" charset="0"/>
              </a:rPr>
              <a:t>High </a:t>
            </a:r>
            <a:r>
              <a:rPr lang="en-ZW" sz="12800" b="1" dirty="0" smtClean="0">
                <a:solidFill>
                  <a:schemeClr val="tx2"/>
                </a:solidFill>
                <a:latin typeface="Arial" panose="020B0604020202020204" pitchFamily="34" charset="0"/>
                <a:cs typeface="Arial" panose="020B0604020202020204" pitchFamily="34" charset="0"/>
              </a:rPr>
              <a:t>unemployment  makes it cheaper to hire casual labour</a:t>
            </a:r>
          </a:p>
          <a:p>
            <a:pPr marL="0" indent="0">
              <a:buNone/>
            </a:pPr>
            <a:r>
              <a:rPr lang="en-ZW" sz="12800" b="1" dirty="0" smtClean="0">
                <a:solidFill>
                  <a:schemeClr val="tx2"/>
                </a:solidFill>
                <a:latin typeface="Arial" panose="020B0604020202020204" pitchFamily="34" charset="0"/>
                <a:cs typeface="Arial" panose="020B0604020202020204" pitchFamily="34" charset="0"/>
              </a:rPr>
              <a:t>Casual labour no longer seasonal but ongoing </a:t>
            </a:r>
          </a:p>
          <a:p>
            <a:pPr marL="0" indent="0">
              <a:buNone/>
            </a:pPr>
            <a:r>
              <a:rPr lang="en-ZW" sz="12800" b="1" dirty="0" smtClean="0">
                <a:solidFill>
                  <a:schemeClr val="tx2"/>
                </a:solidFill>
                <a:latin typeface="Arial" panose="020B0604020202020204" pitchFamily="34" charset="0"/>
                <a:cs typeface="Arial" panose="020B0604020202020204" pitchFamily="34" charset="0"/>
              </a:rPr>
              <a:t>A major cost cutting </a:t>
            </a:r>
            <a:r>
              <a:rPr lang="en-ZW" sz="12800" b="1" dirty="0" smtClean="0">
                <a:solidFill>
                  <a:schemeClr val="tx2"/>
                </a:solidFill>
                <a:latin typeface="Arial" panose="020B0604020202020204" pitchFamily="34" charset="0"/>
                <a:cs typeface="Arial" panose="020B0604020202020204" pitchFamily="34" charset="0"/>
              </a:rPr>
              <a:t>measure being aided by ineffective trade union (</a:t>
            </a:r>
            <a:r>
              <a:rPr lang="en-ZW" sz="12800" b="1" dirty="0" smtClean="0">
                <a:solidFill>
                  <a:schemeClr val="tx2"/>
                </a:solidFill>
                <a:latin typeface="Arial" panose="020B0604020202020204" pitchFamily="34" charset="0"/>
                <a:cs typeface="Arial" panose="020B0604020202020204" pitchFamily="34" charset="0"/>
              </a:rPr>
              <a:t>General </a:t>
            </a:r>
            <a:r>
              <a:rPr lang="en-ZW" sz="12800" b="1" dirty="0">
                <a:solidFill>
                  <a:schemeClr val="tx2"/>
                </a:solidFill>
                <a:latin typeface="Arial" panose="020B0604020202020204" pitchFamily="34" charset="0"/>
                <a:cs typeface="Arial" panose="020B0604020202020204" pitchFamily="34" charset="0"/>
              </a:rPr>
              <a:t>Agriculture and Plantation Workers Union of </a:t>
            </a:r>
            <a:r>
              <a:rPr lang="en-ZW" sz="12800" b="1" dirty="0" smtClean="0">
                <a:solidFill>
                  <a:schemeClr val="tx2"/>
                </a:solidFill>
                <a:latin typeface="Arial" panose="020B0604020202020204" pitchFamily="34" charset="0"/>
                <a:cs typeface="Arial" panose="020B0604020202020204" pitchFamily="34" charset="0"/>
              </a:rPr>
              <a:t>Zimbabwe). Casual </a:t>
            </a:r>
            <a:r>
              <a:rPr lang="en-ZW" sz="12800" b="1" dirty="0">
                <a:solidFill>
                  <a:schemeClr val="tx2"/>
                </a:solidFill>
                <a:latin typeface="Arial" panose="020B0604020202020204" pitchFamily="34" charset="0"/>
                <a:cs typeface="Arial" panose="020B0604020202020204" pitchFamily="34" charset="0"/>
              </a:rPr>
              <a:t>workers vulnerable to exploitation due to no vibrant </a:t>
            </a:r>
            <a:r>
              <a:rPr lang="en-ZW" sz="12800" b="1" dirty="0" smtClean="0">
                <a:solidFill>
                  <a:schemeClr val="tx2"/>
                </a:solidFill>
                <a:latin typeface="Arial" panose="020B0604020202020204" pitchFamily="34" charset="0"/>
                <a:cs typeface="Arial" panose="020B0604020202020204" pitchFamily="34" charset="0"/>
              </a:rPr>
              <a:t>voice</a:t>
            </a:r>
            <a:r>
              <a:rPr lang="en-ZW" sz="12800" b="1" dirty="0">
                <a:solidFill>
                  <a:schemeClr val="tx2"/>
                </a:solidFill>
                <a:latin typeface="Arial" panose="020B0604020202020204" pitchFamily="34" charset="0"/>
                <a:cs typeface="Arial" panose="020B0604020202020204" pitchFamily="34" charset="0"/>
              </a:rPr>
              <a:t/>
            </a:r>
            <a:br>
              <a:rPr lang="en-ZW" sz="12800" b="1" dirty="0">
                <a:solidFill>
                  <a:schemeClr val="tx2"/>
                </a:solidFill>
                <a:latin typeface="Arial" panose="020B0604020202020204" pitchFamily="34" charset="0"/>
                <a:cs typeface="Arial" panose="020B0604020202020204" pitchFamily="34" charset="0"/>
              </a:rPr>
            </a:br>
            <a:r>
              <a:rPr lang="en-ZW" sz="7000" b="1" dirty="0">
                <a:solidFill>
                  <a:schemeClr val="tx2"/>
                </a:solidFill>
                <a:latin typeface="Arial" panose="020B0604020202020204" pitchFamily="34" charset="0"/>
                <a:cs typeface="Arial" panose="020B0604020202020204" pitchFamily="34" charset="0"/>
              </a:rPr>
              <a:t/>
            </a:r>
            <a:br>
              <a:rPr lang="en-ZW" sz="7000" b="1" dirty="0">
                <a:solidFill>
                  <a:schemeClr val="tx2"/>
                </a:solidFill>
                <a:latin typeface="Arial" panose="020B0604020202020204" pitchFamily="34" charset="0"/>
                <a:cs typeface="Arial" panose="020B0604020202020204" pitchFamily="34" charset="0"/>
              </a:rPr>
            </a:br>
            <a:endParaRPr lang="en-ZW" sz="7000" b="1" dirty="0" smtClean="0">
              <a:solidFill>
                <a:schemeClr val="tx2"/>
              </a:solidFill>
              <a:latin typeface="Arial" panose="020B0604020202020204" pitchFamily="34" charset="0"/>
              <a:cs typeface="Arial" panose="020B0604020202020204" pitchFamily="34" charset="0"/>
            </a:endParaRPr>
          </a:p>
          <a:p>
            <a:endParaRPr lang="en-ZW" sz="41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6602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474" y="976745"/>
            <a:ext cx="10018712" cy="1752599"/>
          </a:xfrm>
        </p:spPr>
        <p:txBody>
          <a:bodyPr>
            <a:normAutofit fontScale="90000"/>
          </a:bodyPr>
          <a:lstStyle/>
          <a:p>
            <a:pPr algn="l"/>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sz="3600" b="1" dirty="0" smtClean="0">
                <a:solidFill>
                  <a:schemeClr val="tx2"/>
                </a:solidFill>
                <a:latin typeface="Arial" panose="020B0604020202020204" pitchFamily="34" charset="0"/>
                <a:cs typeface="Arial" panose="020B0604020202020204" pitchFamily="34" charset="0"/>
              </a:rPr>
              <a:t>Simplicity of operations (ability to hire and fire easily)</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Both workers and employers ignorant of laws and policies</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Poor working conditions (no proper safety clothing, exposed to </a:t>
            </a:r>
            <a:r>
              <a:rPr lang="en-ZW" sz="3600" b="1" dirty="0">
                <a:latin typeface="Arial" panose="020B0604020202020204" pitchFamily="34" charset="0"/>
                <a:cs typeface="Arial" panose="020B0604020202020204" pitchFamily="34" charset="0"/>
              </a:rPr>
              <a:t> </a:t>
            </a:r>
            <a:r>
              <a:rPr lang="en-ZW" sz="3600" b="1" dirty="0" smtClean="0">
                <a:solidFill>
                  <a:schemeClr val="tx2"/>
                </a:solidFill>
                <a:latin typeface="Arial" panose="020B0604020202020204" pitchFamily="34" charset="0"/>
                <a:cs typeface="Arial" panose="020B0604020202020204" pitchFamily="34" charset="0"/>
              </a:rPr>
              <a:t>hazardous machines, not properly serviced, poor lighting </a:t>
            </a:r>
            <a:r>
              <a:rPr lang="en-ZW" sz="3600" b="1" dirty="0" smtClean="0">
                <a:solidFill>
                  <a:schemeClr val="tx2"/>
                </a:solidFill>
                <a:latin typeface="Arial" panose="020B0604020202020204" pitchFamily="34" charset="0"/>
                <a:cs typeface="Arial" panose="020B0604020202020204" pitchFamily="34" charset="0"/>
              </a:rPr>
              <a:t>e.g. </a:t>
            </a:r>
            <a:r>
              <a:rPr lang="en-ZW" sz="3600" b="1" dirty="0" smtClean="0">
                <a:solidFill>
                  <a:schemeClr val="tx2"/>
                </a:solidFill>
                <a:latin typeface="Arial" panose="020B0604020202020204" pitchFamily="34" charset="0"/>
                <a:cs typeface="Arial" panose="020B0604020202020204" pitchFamily="34" charset="0"/>
              </a:rPr>
              <a:t>during tobacco processing)</a:t>
            </a: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54473" y="7125724"/>
            <a:ext cx="10018713" cy="3124201"/>
          </a:xfrm>
        </p:spPr>
        <p:txBody>
          <a:bodyPr/>
          <a:lstStyle/>
          <a:p>
            <a:pPr marL="0" indent="0">
              <a:buNone/>
            </a:pPr>
            <a:endParaRPr lang="en-ZW" dirty="0" smtClean="0"/>
          </a:p>
          <a:p>
            <a:pPr marL="0" indent="0">
              <a:buNone/>
            </a:pPr>
            <a:endParaRPr lang="en-ZW" dirty="0"/>
          </a:p>
          <a:p>
            <a:pPr marL="0" indent="0">
              <a:buNone/>
            </a:pPr>
            <a:endParaRPr lang="en-ZW" dirty="0"/>
          </a:p>
        </p:txBody>
      </p:sp>
    </p:spTree>
    <p:extLst>
      <p:ext uri="{BB962C8B-B14F-4D97-AF65-F5344CB8AC3E}">
        <p14:creationId xmlns:p14="http://schemas.microsoft.com/office/powerpoint/2010/main" val="825422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Provided </a:t>
            </a:r>
            <a:r>
              <a:rPr lang="en-ZW" sz="3600" b="1" dirty="0" smtClean="0">
                <a:solidFill>
                  <a:schemeClr val="tx2"/>
                </a:solidFill>
                <a:latin typeface="Arial" panose="020B0604020202020204" pitchFamily="34" charset="0"/>
                <a:cs typeface="Arial" panose="020B0604020202020204" pitchFamily="34" charset="0"/>
              </a:rPr>
              <a:t>with deplorable accommodation during the time they are hired (during rains some roofs collapse)</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Work for very long time and remuneration not </a:t>
            </a:r>
            <a:r>
              <a:rPr lang="en-ZW" sz="3600" b="1" dirty="0" smtClean="0">
                <a:solidFill>
                  <a:schemeClr val="tx2"/>
                </a:solidFill>
                <a:latin typeface="Arial" panose="020B0604020202020204" pitchFamily="34" charset="0"/>
                <a:cs typeface="Arial" panose="020B0604020202020204" pitchFamily="34" charset="0"/>
              </a:rPr>
              <a:t>commensurate</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Prostitution prominent (HIV cases prevalent) and child labour</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Erratic payments and complaints culminate in victimisation</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291126" y="6414751"/>
            <a:ext cx="10018713" cy="3124201"/>
          </a:xfrm>
        </p:spPr>
        <p:txBody>
          <a:bodyPr/>
          <a:lstStyle/>
          <a:p>
            <a:endParaRPr lang="en-ZW" dirty="0"/>
          </a:p>
        </p:txBody>
      </p:sp>
    </p:spTree>
    <p:extLst>
      <p:ext uri="{BB962C8B-B14F-4D97-AF65-F5344CB8AC3E}">
        <p14:creationId xmlns:p14="http://schemas.microsoft.com/office/powerpoint/2010/main" val="1400263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9904125" cy="1752599"/>
          </a:xfrm>
        </p:spPr>
        <p:txBody>
          <a:bodyPr>
            <a:normAutofit fontScale="90000"/>
          </a:bodyPr>
          <a:lstStyle/>
          <a:p>
            <a:pPr algn="l"/>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200" b="1" dirty="0">
                <a:solidFill>
                  <a:schemeClr val="tx2"/>
                </a:solidFill>
                <a:latin typeface="Arial" panose="020B0604020202020204" pitchFamily="34" charset="0"/>
                <a:cs typeface="Arial" panose="020B0604020202020204" pitchFamily="34" charset="0"/>
              </a:rPr>
              <a:t/>
            </a:r>
            <a:br>
              <a:rPr lang="en-ZW" sz="3200" b="1" dirty="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
            </a:r>
            <a:br>
              <a:rPr lang="en-ZW" sz="32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No social security and protection</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(no medical aid, insurance, risk </a:t>
            </a:r>
            <a:r>
              <a:rPr lang="en-ZW" sz="3600" b="1" dirty="0" smtClean="0">
                <a:solidFill>
                  <a:schemeClr val="tx2"/>
                </a:solidFill>
                <a:latin typeface="Arial" panose="020B0604020202020204" pitchFamily="34" charset="0"/>
                <a:cs typeface="Arial" panose="020B0604020202020204" pitchFamily="34" charset="0"/>
              </a:rPr>
              <a:t>allowance, overtime </a:t>
            </a:r>
            <a:r>
              <a:rPr lang="en-ZW" sz="3600" b="1" dirty="0" smtClean="0">
                <a:solidFill>
                  <a:schemeClr val="tx2"/>
                </a:solidFill>
                <a:latin typeface="Arial" panose="020B0604020202020204" pitchFamily="34" charset="0"/>
                <a:cs typeface="Arial" panose="020B0604020202020204" pitchFamily="34" charset="0"/>
              </a:rPr>
              <a:t>and pension)</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Chaotic agrarian reforms of 2000, has seen large numbers of school drop outs (no schools, some not affording fees, distance of up to 15 </a:t>
            </a:r>
            <a:r>
              <a:rPr lang="en-ZW" sz="3600" b="1" dirty="0" err="1" smtClean="0">
                <a:solidFill>
                  <a:schemeClr val="tx2"/>
                </a:solidFill>
                <a:latin typeface="Arial" panose="020B0604020202020204" pitchFamily="34" charset="0"/>
                <a:cs typeface="Arial" panose="020B0604020202020204" pitchFamily="34" charset="0"/>
              </a:rPr>
              <a:t>kms</a:t>
            </a:r>
            <a:r>
              <a:rPr lang="en-ZW" sz="3600" b="1" dirty="0" smtClean="0">
                <a:solidFill>
                  <a:schemeClr val="tx2"/>
                </a:solidFill>
                <a:latin typeface="Arial" panose="020B0604020202020204" pitchFamily="34" charset="0"/>
                <a:cs typeface="Arial" panose="020B0604020202020204" pitchFamily="34" charset="0"/>
              </a:rPr>
              <a:t>)</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endParaRPr lang="en-ZW" dirty="0" smtClean="0"/>
          </a:p>
          <a:p>
            <a:endParaRPr lang="en-ZW" sz="3200" b="1" dirty="0" smtClean="0">
              <a:solidFill>
                <a:schemeClr val="tx2"/>
              </a:solidFill>
              <a:latin typeface="Arial" panose="020B0604020202020204" pitchFamily="34" charset="0"/>
              <a:cs typeface="Arial" panose="020B0604020202020204" pitchFamily="34" charset="0"/>
            </a:endParaRPr>
          </a:p>
          <a:p>
            <a:pPr marL="0" indent="0">
              <a:buNone/>
            </a:pPr>
            <a:endParaRPr lang="en-ZW" sz="3200" b="1" dirty="0" smtClean="0">
              <a:solidFill>
                <a:schemeClr val="tx2"/>
              </a:solidFill>
              <a:latin typeface="Arial" panose="020B0604020202020204" pitchFamily="34" charset="0"/>
              <a:cs typeface="Arial" panose="020B0604020202020204" pitchFamily="34" charset="0"/>
            </a:endParaRPr>
          </a:p>
          <a:p>
            <a:pPr marL="0" indent="0">
              <a:buNone/>
            </a:pPr>
            <a:r>
              <a:rPr lang="en-ZW" sz="3200" b="1" dirty="0" smtClean="0">
                <a:solidFill>
                  <a:schemeClr val="tx2"/>
                </a:solidFill>
                <a:latin typeface="Arial" panose="020B0604020202020204" pitchFamily="34" charset="0"/>
                <a:cs typeface="Arial" panose="020B0604020202020204" pitchFamily="34" charset="0"/>
              </a:rPr>
              <a:t>Exacerbated </a:t>
            </a:r>
            <a:r>
              <a:rPr lang="en-ZW" sz="3200" b="1" dirty="0" smtClean="0">
                <a:solidFill>
                  <a:schemeClr val="tx2"/>
                </a:solidFill>
                <a:latin typeface="Arial" panose="020B0604020202020204" pitchFamily="34" charset="0"/>
                <a:cs typeface="Arial" panose="020B0604020202020204" pitchFamily="34" charset="0"/>
              </a:rPr>
              <a:t>by lack of other </a:t>
            </a:r>
            <a:r>
              <a:rPr lang="en-ZW" sz="3200" b="1" dirty="0" smtClean="0">
                <a:solidFill>
                  <a:schemeClr val="tx2"/>
                </a:solidFill>
                <a:latin typeface="Arial" panose="020B0604020202020204" pitchFamily="34" charset="0"/>
                <a:cs typeface="Arial" panose="020B0604020202020204" pitchFamily="34" charset="0"/>
              </a:rPr>
              <a:t>ancillary </a:t>
            </a:r>
            <a:r>
              <a:rPr lang="en-ZW" sz="3200" b="1" dirty="0" smtClean="0">
                <a:solidFill>
                  <a:schemeClr val="tx2"/>
                </a:solidFill>
                <a:latin typeface="Arial" panose="020B0604020202020204" pitchFamily="34" charset="0"/>
                <a:cs typeface="Arial" panose="020B0604020202020204" pitchFamily="34" charset="0"/>
              </a:rPr>
              <a:t>services too (no health facilities, business centres)</a:t>
            </a:r>
            <a:endParaRPr lang="en-ZW" sz="32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0032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ZW" sz="3200" dirty="0" smtClean="0">
                <a:solidFill>
                  <a:schemeClr val="tx2"/>
                </a:solidFill>
                <a:latin typeface="Arial" panose="020B0604020202020204" pitchFamily="34" charset="0"/>
                <a:cs typeface="Arial" panose="020B0604020202020204" pitchFamily="34" charset="0"/>
              </a:rPr>
              <a:t/>
            </a:r>
            <a:br>
              <a:rPr lang="en-ZW" sz="3200" dirty="0" smtClean="0">
                <a:solidFill>
                  <a:schemeClr val="tx2"/>
                </a:solidFill>
                <a:latin typeface="Arial" panose="020B0604020202020204" pitchFamily="34" charset="0"/>
                <a:cs typeface="Arial" panose="020B0604020202020204" pitchFamily="34" charset="0"/>
              </a:rPr>
            </a:br>
            <a:r>
              <a:rPr lang="en-ZW" sz="3200" dirty="0">
                <a:solidFill>
                  <a:schemeClr val="tx2"/>
                </a:solidFill>
                <a:latin typeface="Arial" panose="020B0604020202020204" pitchFamily="34" charset="0"/>
                <a:cs typeface="Arial" panose="020B0604020202020204" pitchFamily="34" charset="0"/>
              </a:rPr>
              <a:t/>
            </a:r>
            <a:br>
              <a:rPr lang="en-ZW" sz="3200" dirty="0">
                <a:solidFill>
                  <a:schemeClr val="tx2"/>
                </a:solidFill>
                <a:latin typeface="Arial" panose="020B0604020202020204" pitchFamily="34" charset="0"/>
                <a:cs typeface="Arial" panose="020B0604020202020204" pitchFamily="34" charset="0"/>
              </a:rPr>
            </a:br>
            <a:r>
              <a:rPr lang="en-ZW" sz="3200" dirty="0" smtClean="0">
                <a:solidFill>
                  <a:schemeClr val="tx2"/>
                </a:solidFill>
                <a:latin typeface="Arial" panose="020B0604020202020204" pitchFamily="34" charset="0"/>
                <a:cs typeface="Arial" panose="020B0604020202020204" pitchFamily="34" charset="0"/>
              </a:rPr>
              <a:t/>
            </a:r>
            <a:br>
              <a:rPr lang="en-ZW" sz="3200" dirty="0" smtClean="0">
                <a:solidFill>
                  <a:schemeClr val="tx2"/>
                </a:solidFill>
                <a:latin typeface="Arial" panose="020B0604020202020204" pitchFamily="34" charset="0"/>
                <a:cs typeface="Arial" panose="020B0604020202020204" pitchFamily="34" charset="0"/>
              </a:rPr>
            </a:br>
            <a:r>
              <a:rPr lang="en-ZW" sz="3200" dirty="0">
                <a:solidFill>
                  <a:schemeClr val="tx2"/>
                </a:solidFill>
                <a:latin typeface="Arial" panose="020B0604020202020204" pitchFamily="34" charset="0"/>
                <a:cs typeface="Arial" panose="020B0604020202020204" pitchFamily="34" charset="0"/>
              </a:rPr>
              <a:t/>
            </a:r>
            <a:br>
              <a:rPr lang="en-ZW" sz="3200" dirty="0">
                <a:solidFill>
                  <a:schemeClr val="tx2"/>
                </a:solidFill>
                <a:latin typeface="Arial" panose="020B0604020202020204" pitchFamily="34" charset="0"/>
                <a:cs typeface="Arial" panose="020B0604020202020204" pitchFamily="34" charset="0"/>
              </a:rPr>
            </a:br>
            <a:r>
              <a:rPr lang="en-ZW" sz="3200" dirty="0" smtClean="0">
                <a:solidFill>
                  <a:schemeClr val="tx2"/>
                </a:solidFill>
                <a:latin typeface="Arial" panose="020B0604020202020204" pitchFamily="34" charset="0"/>
                <a:cs typeface="Arial" panose="020B0604020202020204" pitchFamily="34" charset="0"/>
              </a:rPr>
              <a:t/>
            </a:r>
            <a:br>
              <a:rPr lang="en-ZW" sz="3200" dirty="0" smtClean="0">
                <a:solidFill>
                  <a:schemeClr val="tx2"/>
                </a:solidFill>
                <a:latin typeface="Arial" panose="020B0604020202020204" pitchFamily="34" charset="0"/>
                <a:cs typeface="Arial" panose="020B0604020202020204" pitchFamily="34" charset="0"/>
              </a:rPr>
            </a:br>
            <a:r>
              <a:rPr lang="en-ZW" sz="3200" dirty="0">
                <a:solidFill>
                  <a:schemeClr val="tx2"/>
                </a:solidFill>
                <a:latin typeface="Arial" panose="020B0604020202020204" pitchFamily="34" charset="0"/>
                <a:cs typeface="Arial" panose="020B0604020202020204" pitchFamily="34" charset="0"/>
              </a:rPr>
              <a:t/>
            </a:r>
            <a:br>
              <a:rPr lang="en-ZW" sz="3200" dirty="0">
                <a:solidFill>
                  <a:schemeClr val="tx2"/>
                </a:solidFill>
                <a:latin typeface="Arial" panose="020B0604020202020204" pitchFamily="34" charset="0"/>
                <a:cs typeface="Arial" panose="020B0604020202020204" pitchFamily="34" charset="0"/>
              </a:rPr>
            </a:br>
            <a:r>
              <a:rPr lang="en-ZW" sz="3200" dirty="0" smtClean="0">
                <a:solidFill>
                  <a:schemeClr val="tx2"/>
                </a:solidFill>
                <a:latin typeface="Arial" panose="020B0604020202020204" pitchFamily="34" charset="0"/>
                <a:cs typeface="Arial" panose="020B0604020202020204" pitchFamily="34" charset="0"/>
              </a:rPr>
              <a:t/>
            </a:r>
            <a:br>
              <a:rPr lang="en-ZW" sz="3200" dirty="0" smtClean="0">
                <a:solidFill>
                  <a:schemeClr val="tx2"/>
                </a:solidFill>
                <a:latin typeface="Arial" panose="020B0604020202020204" pitchFamily="34" charset="0"/>
                <a:cs typeface="Arial" panose="020B0604020202020204" pitchFamily="34" charset="0"/>
              </a:rPr>
            </a:br>
            <a:r>
              <a:rPr lang="en-ZW" sz="3200" b="1" dirty="0" smtClean="0">
                <a:solidFill>
                  <a:schemeClr val="tx2"/>
                </a:solidFill>
                <a:latin typeface="Arial" panose="020B0604020202020204" pitchFamily="34" charset="0"/>
                <a:cs typeface="Arial" panose="020B0604020202020204" pitchFamily="34" charset="0"/>
              </a:rPr>
              <a:t>QUOTES</a:t>
            </a:r>
            <a:r>
              <a:rPr lang="en-ZW" sz="3200" dirty="0" smtClean="0">
                <a:solidFill>
                  <a:schemeClr val="tx2"/>
                </a:solidFill>
                <a:latin typeface="Arial" panose="020B0604020202020204" pitchFamily="34" charset="0"/>
                <a:cs typeface="Arial" panose="020B0604020202020204" pitchFamily="34" charset="0"/>
              </a:rPr>
              <a:t/>
            </a:r>
            <a:br>
              <a:rPr lang="en-ZW" sz="3200" dirty="0" smtClean="0">
                <a:solidFill>
                  <a:schemeClr val="tx2"/>
                </a:solidFill>
                <a:latin typeface="Arial" panose="020B0604020202020204" pitchFamily="34" charset="0"/>
                <a:cs typeface="Arial" panose="020B0604020202020204" pitchFamily="34" charset="0"/>
              </a:rPr>
            </a:br>
            <a:r>
              <a:rPr lang="en-ZW" sz="3200" dirty="0" smtClean="0">
                <a:solidFill>
                  <a:schemeClr val="tx2"/>
                </a:solidFill>
                <a:latin typeface="Arial" panose="020B0604020202020204" pitchFamily="34" charset="0"/>
                <a:cs typeface="Arial" panose="020B0604020202020204" pitchFamily="34" charset="0"/>
              </a:rPr>
              <a:t>‘</a:t>
            </a:r>
            <a:r>
              <a:rPr lang="en-ZW" sz="3200" i="1" dirty="0" smtClean="0">
                <a:solidFill>
                  <a:schemeClr val="tx2"/>
                </a:solidFill>
                <a:latin typeface="Arial" panose="020B0604020202020204" pitchFamily="34" charset="0"/>
                <a:cs typeface="Arial" panose="020B0604020202020204" pitchFamily="34" charset="0"/>
              </a:rPr>
              <a:t>’When management distributes protective clothing, preference is given to permanent employees and we are then given those that they have been using or not at all’’</a:t>
            </a:r>
            <a:br>
              <a:rPr lang="en-ZW" sz="3200" i="1" dirty="0" smtClean="0">
                <a:solidFill>
                  <a:schemeClr val="tx2"/>
                </a:solidFill>
                <a:latin typeface="Arial" panose="020B0604020202020204" pitchFamily="34" charset="0"/>
                <a:cs typeface="Arial" panose="020B0604020202020204" pitchFamily="34" charset="0"/>
              </a:rPr>
            </a:br>
            <a:r>
              <a:rPr lang="en-ZW" sz="3200" dirty="0">
                <a:solidFill>
                  <a:schemeClr val="tx2"/>
                </a:solidFill>
                <a:latin typeface="Arial" panose="020B0604020202020204" pitchFamily="34" charset="0"/>
                <a:cs typeface="Arial" panose="020B0604020202020204" pitchFamily="34" charset="0"/>
              </a:rPr>
              <a:t/>
            </a:r>
            <a:br>
              <a:rPr lang="en-ZW" sz="3200" dirty="0">
                <a:solidFill>
                  <a:schemeClr val="tx2"/>
                </a:solidFill>
                <a:latin typeface="Arial" panose="020B0604020202020204" pitchFamily="34" charset="0"/>
                <a:cs typeface="Arial" panose="020B0604020202020204" pitchFamily="34" charset="0"/>
              </a:rPr>
            </a:br>
            <a:r>
              <a:rPr lang="en-ZW" sz="3200" dirty="0" smtClean="0">
                <a:solidFill>
                  <a:schemeClr val="tx2"/>
                </a:solidFill>
                <a:latin typeface="Arial" panose="020B0604020202020204" pitchFamily="34" charset="0"/>
                <a:cs typeface="Arial" panose="020B0604020202020204" pitchFamily="34" charset="0"/>
              </a:rPr>
              <a:t>‘’ </a:t>
            </a:r>
            <a:r>
              <a:rPr lang="en-ZW" sz="3200" i="1" dirty="0" smtClean="0">
                <a:solidFill>
                  <a:schemeClr val="tx2"/>
                </a:solidFill>
                <a:latin typeface="Arial" panose="020B0604020202020204" pitchFamily="34" charset="0"/>
                <a:cs typeface="Arial" panose="020B0604020202020204" pitchFamily="34" charset="0"/>
              </a:rPr>
              <a:t>We do not sign any contract, everything is verbal agreement and you can not negotiate or discuss the terms of working conditions’’</a:t>
            </a:r>
            <a:endParaRPr lang="en-ZW" sz="3200" i="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endParaRPr lang="en-ZW" dirty="0"/>
          </a:p>
        </p:txBody>
      </p:sp>
    </p:spTree>
    <p:extLst>
      <p:ext uri="{BB962C8B-B14F-4D97-AF65-F5344CB8AC3E}">
        <p14:creationId xmlns:p14="http://schemas.microsoft.com/office/powerpoint/2010/main" val="221932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i="1" dirty="0" smtClean="0">
                <a:solidFill>
                  <a:schemeClr val="tx2"/>
                </a:solidFill>
              </a:rPr>
              <a:t/>
            </a:r>
            <a:br>
              <a:rPr lang="en-ZW" i="1" dirty="0" smtClean="0">
                <a:solidFill>
                  <a:schemeClr val="tx2"/>
                </a:solidFill>
              </a:rPr>
            </a:br>
            <a:r>
              <a:rPr lang="en-ZW" i="1" dirty="0">
                <a:solidFill>
                  <a:schemeClr val="tx2"/>
                </a:solidFill>
              </a:rPr>
              <a:t/>
            </a:r>
            <a:br>
              <a:rPr lang="en-ZW" i="1" dirty="0">
                <a:solidFill>
                  <a:schemeClr val="tx2"/>
                </a:solidFill>
              </a:rPr>
            </a:br>
            <a:r>
              <a:rPr lang="en-ZW" i="1" dirty="0" smtClean="0">
                <a:solidFill>
                  <a:schemeClr val="tx2"/>
                </a:solidFill>
              </a:rPr>
              <a:t/>
            </a:r>
            <a:br>
              <a:rPr lang="en-ZW" i="1" dirty="0" smtClean="0">
                <a:solidFill>
                  <a:schemeClr val="tx2"/>
                </a:solidFill>
              </a:rPr>
            </a:br>
            <a:r>
              <a:rPr lang="en-ZW" i="1" dirty="0" smtClean="0">
                <a:solidFill>
                  <a:schemeClr val="tx2"/>
                </a:solidFill>
              </a:rPr>
              <a:t/>
            </a:r>
            <a:br>
              <a:rPr lang="en-ZW" i="1" dirty="0" smtClean="0">
                <a:solidFill>
                  <a:schemeClr val="tx2"/>
                </a:solidFill>
              </a:rPr>
            </a:br>
            <a:r>
              <a:rPr lang="en-ZW" i="1" dirty="0">
                <a:solidFill>
                  <a:schemeClr val="tx2"/>
                </a:solidFill>
              </a:rPr>
              <a:t/>
            </a:r>
            <a:br>
              <a:rPr lang="en-ZW" i="1" dirty="0">
                <a:solidFill>
                  <a:schemeClr val="tx2"/>
                </a:solidFill>
              </a:rPr>
            </a:br>
            <a:r>
              <a:rPr lang="en-ZW" i="1" dirty="0" smtClean="0">
                <a:solidFill>
                  <a:schemeClr val="tx2"/>
                </a:solidFill>
              </a:rPr>
              <a:t/>
            </a:r>
            <a:br>
              <a:rPr lang="en-ZW" i="1" dirty="0" smtClean="0">
                <a:solidFill>
                  <a:schemeClr val="tx2"/>
                </a:solidFill>
              </a:rPr>
            </a:br>
            <a:r>
              <a:rPr lang="en-ZW" i="1" dirty="0">
                <a:solidFill>
                  <a:schemeClr val="tx2"/>
                </a:solidFill>
              </a:rPr>
              <a:t/>
            </a:r>
            <a:br>
              <a:rPr lang="en-ZW" i="1" dirty="0">
                <a:solidFill>
                  <a:schemeClr val="tx2"/>
                </a:solidFill>
              </a:rPr>
            </a:br>
            <a:r>
              <a:rPr lang="en-ZW" i="1" dirty="0" smtClean="0">
                <a:solidFill>
                  <a:schemeClr val="tx2"/>
                </a:solidFill>
              </a:rPr>
              <a:t>‘</a:t>
            </a:r>
            <a:r>
              <a:rPr lang="en-ZW" sz="3600" i="1" dirty="0" smtClean="0">
                <a:solidFill>
                  <a:schemeClr val="tx2"/>
                </a:solidFill>
                <a:latin typeface="Arial" panose="020B0604020202020204" pitchFamily="34" charset="0"/>
                <a:cs typeface="Arial" panose="020B0604020202020204" pitchFamily="34" charset="0"/>
              </a:rPr>
              <a:t>’Pay days are not known and you risk being dismissed if you ask about the date or even if you raise a humanitarian concern such as issue of time off work or when one is ill or pregnant’’</a:t>
            </a:r>
            <a:br>
              <a:rPr lang="en-ZW" sz="3600" i="1" dirty="0" smtClean="0">
                <a:solidFill>
                  <a:schemeClr val="tx2"/>
                </a:solidFill>
                <a:latin typeface="Arial" panose="020B0604020202020204" pitchFamily="34" charset="0"/>
                <a:cs typeface="Arial" panose="020B0604020202020204" pitchFamily="34" charset="0"/>
              </a:rPr>
            </a:br>
            <a:r>
              <a:rPr lang="en-ZW" sz="3600" i="1" dirty="0">
                <a:solidFill>
                  <a:schemeClr val="tx2"/>
                </a:solidFill>
                <a:latin typeface="Arial" panose="020B0604020202020204" pitchFamily="34" charset="0"/>
                <a:cs typeface="Arial" panose="020B0604020202020204" pitchFamily="34" charset="0"/>
              </a:rPr>
              <a:t/>
            </a:r>
            <a:br>
              <a:rPr lang="en-ZW" sz="3600" i="1" dirty="0">
                <a:solidFill>
                  <a:schemeClr val="tx2"/>
                </a:solidFill>
                <a:latin typeface="Arial" panose="020B0604020202020204" pitchFamily="34" charset="0"/>
                <a:cs typeface="Arial" panose="020B0604020202020204" pitchFamily="34" charset="0"/>
              </a:rPr>
            </a:br>
            <a:r>
              <a:rPr lang="en-ZW" sz="3600" i="1" dirty="0" smtClean="0">
                <a:solidFill>
                  <a:schemeClr val="tx2"/>
                </a:solidFill>
                <a:latin typeface="Arial" panose="020B0604020202020204" pitchFamily="34" charset="0"/>
                <a:cs typeface="Arial" panose="020B0604020202020204" pitchFamily="34" charset="0"/>
              </a:rPr>
              <a:t>We work in order to get money for school fees, otherwise there is no other benefit and sometimes we are given targets to achieve and end up either being late at work or absconding</a:t>
            </a:r>
            <a:r>
              <a:rPr lang="en-ZW" sz="3600" b="1" i="1" dirty="0" smtClean="0">
                <a:solidFill>
                  <a:schemeClr val="tx2"/>
                </a:solidFill>
                <a:latin typeface="Arial" panose="020B0604020202020204" pitchFamily="34" charset="0"/>
                <a:cs typeface="Arial" panose="020B0604020202020204" pitchFamily="34" charset="0"/>
              </a:rPr>
              <a:t/>
            </a:r>
            <a:br>
              <a:rPr lang="en-ZW" sz="3600" b="1" i="1" dirty="0" smtClean="0">
                <a:solidFill>
                  <a:schemeClr val="tx2"/>
                </a:solidFill>
                <a:latin typeface="Arial" panose="020B0604020202020204" pitchFamily="34" charset="0"/>
                <a:cs typeface="Arial" panose="020B0604020202020204" pitchFamily="34" charset="0"/>
              </a:rPr>
            </a:br>
            <a:r>
              <a:rPr lang="en-ZW" sz="3600" b="1" i="1" dirty="0">
                <a:solidFill>
                  <a:schemeClr val="tx2"/>
                </a:solidFill>
                <a:latin typeface="Arial" panose="020B0604020202020204" pitchFamily="34" charset="0"/>
                <a:cs typeface="Arial" panose="020B0604020202020204" pitchFamily="34" charset="0"/>
              </a:rPr>
              <a:t/>
            </a:r>
            <a:br>
              <a:rPr lang="en-ZW" sz="3600" b="1" i="1" dirty="0">
                <a:solidFill>
                  <a:schemeClr val="tx2"/>
                </a:solidFill>
                <a:latin typeface="Arial" panose="020B0604020202020204" pitchFamily="34" charset="0"/>
                <a:cs typeface="Arial" panose="020B0604020202020204" pitchFamily="34" charset="0"/>
              </a:rPr>
            </a:br>
            <a:endParaRPr lang="en-ZW" sz="3600" b="1" i="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60828" y="4057917"/>
            <a:ext cx="10018713" cy="3124201"/>
          </a:xfrm>
        </p:spPr>
        <p:txBody>
          <a:bodyPr/>
          <a:lstStyle/>
          <a:p>
            <a:endParaRPr lang="en-ZW" dirty="0"/>
          </a:p>
        </p:txBody>
      </p:sp>
    </p:spTree>
    <p:extLst>
      <p:ext uri="{BB962C8B-B14F-4D97-AF65-F5344CB8AC3E}">
        <p14:creationId xmlns:p14="http://schemas.microsoft.com/office/powerpoint/2010/main" val="4225016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dirty="0" smtClean="0"/>
              <a:t>‘</a:t>
            </a:r>
            <a:br>
              <a:rPr lang="en-ZW" dirty="0" smtClean="0"/>
            </a:br>
            <a:r>
              <a:rPr lang="en-ZW" dirty="0"/>
              <a:t/>
            </a:r>
            <a:br>
              <a:rPr lang="en-ZW" dirty="0"/>
            </a:br>
            <a:r>
              <a:rPr lang="en-ZW" dirty="0" smtClean="0"/>
              <a:t/>
            </a:r>
            <a:br>
              <a:rPr lang="en-ZW" dirty="0" smtClean="0"/>
            </a:br>
            <a:r>
              <a:rPr lang="en-ZW" dirty="0"/>
              <a:t/>
            </a:r>
            <a:br>
              <a:rPr lang="en-ZW" dirty="0"/>
            </a:br>
            <a:r>
              <a:rPr lang="en-ZW" dirty="0" smtClean="0"/>
              <a:t/>
            </a:r>
            <a:br>
              <a:rPr lang="en-ZW" dirty="0" smtClean="0"/>
            </a:br>
            <a:r>
              <a:rPr lang="en-ZW" dirty="0"/>
              <a:t/>
            </a:r>
            <a:br>
              <a:rPr lang="en-ZW" dirty="0"/>
            </a:br>
            <a:r>
              <a:rPr lang="en-ZW" dirty="0" smtClean="0"/>
              <a:t/>
            </a:r>
            <a:br>
              <a:rPr lang="en-ZW" dirty="0" smtClean="0"/>
            </a:br>
            <a:r>
              <a:rPr lang="en-ZW" dirty="0"/>
              <a:t/>
            </a:r>
            <a:br>
              <a:rPr lang="en-ZW" dirty="0"/>
            </a:br>
            <a:r>
              <a:rPr lang="en-ZW" sz="3600" i="1" dirty="0" smtClean="0">
                <a:solidFill>
                  <a:schemeClr val="tx2"/>
                </a:solidFill>
                <a:latin typeface="Arial" panose="020B0604020202020204" pitchFamily="34" charset="0"/>
                <a:cs typeface="Arial" panose="020B0604020202020204" pitchFamily="34" charset="0"/>
              </a:rPr>
              <a:t>’We are better off because at least we have something that makes us survive since there is no employment in the country and majority of us are not originally Zimbabweans but due to our forefathers who sort greener </a:t>
            </a:r>
            <a:r>
              <a:rPr lang="en-ZW" sz="3600" i="1" dirty="0" smtClean="0">
                <a:solidFill>
                  <a:schemeClr val="tx2"/>
                </a:solidFill>
                <a:latin typeface="Arial" panose="020B0604020202020204" pitchFamily="34" charset="0"/>
                <a:cs typeface="Arial" panose="020B0604020202020204" pitchFamily="34" charset="0"/>
              </a:rPr>
              <a:t>pastures, that is why we are  </a:t>
            </a:r>
            <a:r>
              <a:rPr lang="en-ZW" sz="3600" i="1" dirty="0" smtClean="0">
                <a:solidFill>
                  <a:schemeClr val="tx2"/>
                </a:solidFill>
                <a:latin typeface="Arial" panose="020B0604020202020204" pitchFamily="34" charset="0"/>
                <a:cs typeface="Arial" panose="020B0604020202020204" pitchFamily="34" charset="0"/>
              </a:rPr>
              <a:t>here ‘’</a:t>
            </a:r>
            <a:br>
              <a:rPr lang="en-ZW" sz="3600" i="1" dirty="0" smtClean="0">
                <a:solidFill>
                  <a:schemeClr val="tx2"/>
                </a:solidFill>
                <a:latin typeface="Arial" panose="020B0604020202020204" pitchFamily="34" charset="0"/>
                <a:cs typeface="Arial" panose="020B0604020202020204" pitchFamily="34" charset="0"/>
              </a:rPr>
            </a:br>
            <a:r>
              <a:rPr lang="en-ZW" sz="3600" i="1" dirty="0">
                <a:solidFill>
                  <a:schemeClr val="tx2"/>
                </a:solidFill>
                <a:latin typeface="Arial" panose="020B0604020202020204" pitchFamily="34" charset="0"/>
                <a:cs typeface="Arial" panose="020B0604020202020204" pitchFamily="34" charset="0"/>
              </a:rPr>
              <a:t/>
            </a:r>
            <a:br>
              <a:rPr lang="en-ZW" sz="3600" i="1" dirty="0">
                <a:solidFill>
                  <a:schemeClr val="tx2"/>
                </a:solidFill>
                <a:latin typeface="Arial" panose="020B0604020202020204" pitchFamily="34" charset="0"/>
                <a:cs typeface="Arial" panose="020B0604020202020204" pitchFamily="34" charset="0"/>
              </a:rPr>
            </a:br>
            <a:r>
              <a:rPr lang="en-ZW" sz="3600" i="1" dirty="0" smtClean="0">
                <a:solidFill>
                  <a:schemeClr val="tx2"/>
                </a:solidFill>
                <a:latin typeface="Arial" panose="020B0604020202020204" pitchFamily="34" charset="0"/>
                <a:cs typeface="Arial" panose="020B0604020202020204" pitchFamily="34" charset="0"/>
              </a:rPr>
              <a:t/>
            </a:r>
            <a:br>
              <a:rPr lang="en-ZW" sz="3600" i="1" dirty="0" smtClean="0">
                <a:solidFill>
                  <a:schemeClr val="tx2"/>
                </a:solidFill>
                <a:latin typeface="Arial" panose="020B0604020202020204" pitchFamily="34" charset="0"/>
                <a:cs typeface="Arial" panose="020B0604020202020204" pitchFamily="34" charset="0"/>
              </a:rPr>
            </a:br>
            <a:r>
              <a:rPr lang="en-ZW" sz="3600" i="1" dirty="0" smtClean="0">
                <a:solidFill>
                  <a:schemeClr val="tx2"/>
                </a:solidFill>
                <a:latin typeface="Arial" panose="020B0604020202020204" pitchFamily="34" charset="0"/>
                <a:cs typeface="Arial" panose="020B0604020202020204" pitchFamily="34" charset="0"/>
              </a:rPr>
              <a:t>‘’There are rampant/worrying cases of child abuse and sexual harassment perpetrated by foremen and yet management/owners do nothing about </a:t>
            </a:r>
            <a:r>
              <a:rPr lang="en-ZW" sz="3600" i="1" dirty="0" smtClean="0">
                <a:solidFill>
                  <a:schemeClr val="tx2"/>
                </a:solidFill>
                <a:latin typeface="Arial" panose="020B0604020202020204" pitchFamily="34" charset="0"/>
                <a:cs typeface="Arial" panose="020B0604020202020204" pitchFamily="34" charset="0"/>
              </a:rPr>
              <a:t>that</a:t>
            </a:r>
            <a:endParaRPr lang="en-ZW" i="1" dirty="0"/>
          </a:p>
        </p:txBody>
      </p:sp>
      <p:sp>
        <p:nvSpPr>
          <p:cNvPr id="3" name="Content Placeholder 2"/>
          <p:cNvSpPr>
            <a:spLocks noGrp="1"/>
          </p:cNvSpPr>
          <p:nvPr>
            <p:ph idx="1"/>
          </p:nvPr>
        </p:nvSpPr>
        <p:spPr/>
        <p:txBody>
          <a:bodyPr/>
          <a:lstStyle/>
          <a:p>
            <a:pPr marL="0" indent="0">
              <a:buNone/>
            </a:pPr>
            <a:endParaRPr lang="en-ZW" dirty="0"/>
          </a:p>
        </p:txBody>
      </p:sp>
    </p:spTree>
    <p:extLst>
      <p:ext uri="{BB962C8B-B14F-4D97-AF65-F5344CB8AC3E}">
        <p14:creationId xmlns:p14="http://schemas.microsoft.com/office/powerpoint/2010/main" val="118532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
            </a:r>
            <a:br>
              <a:rPr lang="en-ZW" b="1" dirty="0" smtClean="0">
                <a:solidFill>
                  <a:schemeClr val="tx2"/>
                </a:solidFill>
              </a:rPr>
            </a:br>
            <a:r>
              <a:rPr lang="en-ZW" b="1" dirty="0">
                <a:solidFill>
                  <a:schemeClr val="tx2"/>
                </a:solidFill>
              </a:rPr>
              <a:t/>
            </a:r>
            <a:br>
              <a:rPr lang="en-ZW" b="1" dirty="0">
                <a:solidFill>
                  <a:schemeClr val="tx2"/>
                </a:solidFill>
              </a:rPr>
            </a:br>
            <a:r>
              <a:rPr lang="en-ZW" b="1" dirty="0" smtClean="0">
                <a:solidFill>
                  <a:schemeClr val="tx2"/>
                </a:solidFill>
              </a:rPr>
              <a:t>CONCLUSION</a:t>
            </a:r>
            <a:r>
              <a:rPr lang="en-ZW" b="1" dirty="0" smtClean="0">
                <a:solidFill>
                  <a:schemeClr val="tx2"/>
                </a:solidFill>
              </a:rPr>
              <a:t/>
            </a:r>
            <a:br>
              <a:rPr lang="en-ZW" b="1" dirty="0" smtClean="0">
                <a:solidFill>
                  <a:schemeClr val="tx2"/>
                </a:solidFill>
              </a:rPr>
            </a:br>
            <a:r>
              <a:rPr lang="en-ZW" b="1" dirty="0" smtClean="0">
                <a:solidFill>
                  <a:schemeClr val="tx2"/>
                </a:solidFill>
              </a:rPr>
              <a:t/>
            </a:r>
            <a:br>
              <a:rPr lang="en-ZW" b="1" dirty="0" smtClean="0">
                <a:solidFill>
                  <a:schemeClr val="tx2"/>
                </a:solidFill>
              </a:rPr>
            </a:br>
            <a:r>
              <a:rPr lang="en-ZW" b="1" dirty="0" err="1" smtClean="0">
                <a:solidFill>
                  <a:schemeClr val="tx2"/>
                </a:solidFill>
              </a:rPr>
              <a:t>Casualisation</a:t>
            </a:r>
            <a:r>
              <a:rPr lang="en-ZW" b="1" dirty="0" smtClean="0">
                <a:solidFill>
                  <a:schemeClr val="tx2"/>
                </a:solidFill>
              </a:rPr>
              <a:t> </a:t>
            </a:r>
            <a:r>
              <a:rPr lang="en-ZW" b="1" dirty="0" smtClean="0">
                <a:solidFill>
                  <a:schemeClr val="tx2"/>
                </a:solidFill>
              </a:rPr>
              <a:t>of labour was the </a:t>
            </a:r>
            <a:r>
              <a:rPr lang="en-ZW" b="1" dirty="0" smtClean="0">
                <a:solidFill>
                  <a:schemeClr val="tx2"/>
                </a:solidFill>
              </a:rPr>
              <a:t>contemporary dominant </a:t>
            </a:r>
            <a:r>
              <a:rPr lang="en-ZW" b="1" dirty="0" smtClean="0">
                <a:solidFill>
                  <a:schemeClr val="tx2"/>
                </a:solidFill>
              </a:rPr>
              <a:t>form of employment  in Zimbabwe’s agricultural sector as farm owners and other key stakeholders use it to cut expenditure associated with remuneration, social protection, thereby becoming a retrogressive practice to employment </a:t>
            </a:r>
            <a:r>
              <a:rPr lang="en-ZW" b="1" dirty="0" smtClean="0">
                <a:solidFill>
                  <a:schemeClr val="tx2"/>
                </a:solidFill>
              </a:rPr>
              <a:t>security, </a:t>
            </a:r>
            <a:r>
              <a:rPr lang="en-ZW" b="1" dirty="0" smtClean="0">
                <a:solidFill>
                  <a:schemeClr val="tx2"/>
                </a:solidFill>
              </a:rPr>
              <a:t>yet the authorities were not taking any meaningful measures to combat that.  </a:t>
            </a:r>
            <a:endParaRPr lang="en-ZW" b="1" dirty="0">
              <a:solidFill>
                <a:schemeClr val="tx2"/>
              </a:solidFill>
            </a:endParaRPr>
          </a:p>
        </p:txBody>
      </p:sp>
      <p:sp>
        <p:nvSpPr>
          <p:cNvPr id="3" name="Content Placeholder 2"/>
          <p:cNvSpPr>
            <a:spLocks noGrp="1"/>
          </p:cNvSpPr>
          <p:nvPr>
            <p:ph idx="1"/>
          </p:nvPr>
        </p:nvSpPr>
        <p:spPr>
          <a:xfrm>
            <a:off x="2282800" y="5642018"/>
            <a:ext cx="10018713" cy="3124201"/>
          </a:xfrm>
        </p:spPr>
        <p:txBody>
          <a:bodyPr/>
          <a:lstStyle/>
          <a:p>
            <a:pPr marL="0" indent="0">
              <a:buNone/>
            </a:pPr>
            <a:endParaRPr lang="en-ZW" dirty="0"/>
          </a:p>
        </p:txBody>
      </p:sp>
    </p:spTree>
    <p:extLst>
      <p:ext uri="{BB962C8B-B14F-4D97-AF65-F5344CB8AC3E}">
        <p14:creationId xmlns:p14="http://schemas.microsoft.com/office/powerpoint/2010/main" val="2798807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8" y="1030310"/>
            <a:ext cx="10018713" cy="1752599"/>
          </a:xfrm>
        </p:spPr>
        <p:txBody>
          <a:bodyPr>
            <a:normAutofit fontScale="90000"/>
          </a:bodyPr>
          <a:lstStyle/>
          <a:p>
            <a:pPr algn="l"/>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RECOMMENDATIONS</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Labour law reforms (Labour amendment Act 28:01, Factories and Works Act,  Pensions Act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Empowering technocrats by redistributing land under the Command agriculture scheme especially taking from those with multiple farms, in order to promote entrepreneurship and employment</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t>
            </a:r>
            <a:r>
              <a:rPr lang="en-ZW" sz="3600" b="1" dirty="0" smtClean="0">
                <a:solidFill>
                  <a:schemeClr val="tx2"/>
                </a:solidFill>
                <a:latin typeface="Arial" panose="020B0604020202020204" pitchFamily="34" charset="0"/>
                <a:cs typeface="Arial" panose="020B0604020202020204" pitchFamily="34" charset="0"/>
              </a:rPr>
              <a:t>Right </a:t>
            </a:r>
            <a:r>
              <a:rPr lang="en-ZW" sz="3600" b="1" dirty="0" smtClean="0">
                <a:solidFill>
                  <a:schemeClr val="tx2"/>
                </a:solidFill>
                <a:latin typeface="Arial" panose="020B0604020202020204" pitchFamily="34" charset="0"/>
                <a:cs typeface="Arial" panose="020B0604020202020204" pitchFamily="34" charset="0"/>
              </a:rPr>
              <a:t>to association </a:t>
            </a:r>
            <a:r>
              <a:rPr lang="en-ZW" sz="3600" b="1" dirty="0" smtClean="0">
                <a:solidFill>
                  <a:schemeClr val="tx2"/>
                </a:solidFill>
                <a:latin typeface="Arial" panose="020B0604020202020204" pitchFamily="34" charset="0"/>
                <a:cs typeface="Arial" panose="020B0604020202020204" pitchFamily="34" charset="0"/>
              </a:rPr>
              <a:t>(joining </a:t>
            </a:r>
            <a:r>
              <a:rPr lang="en-ZW" sz="3600" b="1" dirty="0" smtClean="0">
                <a:solidFill>
                  <a:schemeClr val="tx2"/>
                </a:solidFill>
                <a:latin typeface="Arial" panose="020B0604020202020204" pitchFamily="34" charset="0"/>
                <a:cs typeface="Arial" panose="020B0604020202020204" pitchFamily="34" charset="0"/>
              </a:rPr>
              <a:t>trade unions)</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endParaRPr lang="en-ZW" sz="36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84308" y="7251877"/>
            <a:ext cx="10018713" cy="3124201"/>
          </a:xfrm>
        </p:spPr>
        <p:txBody>
          <a:bodyPr>
            <a:normAutofit/>
          </a:bodyPr>
          <a:lstStyle/>
          <a:p>
            <a:pPr marL="0" indent="0" algn="just">
              <a:buNone/>
            </a:pPr>
            <a:endParaRPr lang="en-ZW" sz="3200" b="1" dirty="0" smtClean="0">
              <a:solidFill>
                <a:schemeClr val="tx2"/>
              </a:solidFill>
              <a:latin typeface="Arial" panose="020B0604020202020204" pitchFamily="34" charset="0"/>
              <a:cs typeface="Arial" panose="020B0604020202020204" pitchFamily="34" charset="0"/>
            </a:endParaRPr>
          </a:p>
          <a:p>
            <a:pPr marL="0" indent="0" algn="just">
              <a:buNone/>
            </a:pPr>
            <a:endParaRPr lang="en-ZW" sz="3200" b="1" dirty="0" smtClean="0">
              <a:solidFill>
                <a:schemeClr val="tx2"/>
              </a:solidFill>
              <a:latin typeface="Arial" panose="020B0604020202020204" pitchFamily="34" charset="0"/>
              <a:cs typeface="Arial" panose="020B0604020202020204" pitchFamily="34" charset="0"/>
            </a:endParaRPr>
          </a:p>
          <a:p>
            <a:pPr marL="0" indent="0" algn="just">
              <a:buNone/>
            </a:pPr>
            <a:endParaRPr lang="en-ZW" sz="3200" b="1" dirty="0">
              <a:solidFill>
                <a:schemeClr val="tx2"/>
              </a:solidFill>
              <a:latin typeface="Arial" panose="020B0604020202020204" pitchFamily="34" charset="0"/>
              <a:cs typeface="Arial" panose="020B0604020202020204" pitchFamily="34" charset="0"/>
            </a:endParaRPr>
          </a:p>
          <a:p>
            <a:pPr marL="0" indent="0" algn="just">
              <a:buNone/>
            </a:pPr>
            <a:endParaRPr lang="en-ZW" sz="3200" b="1" dirty="0" smtClean="0">
              <a:solidFill>
                <a:schemeClr val="tx2"/>
              </a:solidFill>
              <a:latin typeface="Arial" panose="020B0604020202020204" pitchFamily="34" charset="0"/>
              <a:cs typeface="Arial" panose="020B0604020202020204" pitchFamily="34" charset="0"/>
            </a:endParaRPr>
          </a:p>
          <a:p>
            <a:pPr marL="0" indent="0" algn="just">
              <a:buNone/>
            </a:pPr>
            <a:endParaRPr lang="en-ZW" sz="32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2525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a:r>
            <a:br>
              <a:rPr lang="en-ZW"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br>
            <a:r>
              <a:rPr lang="en-ZW" sz="3600" b="1" dirty="0" smtClean="0">
                <a:solidFill>
                  <a:schemeClr val="tx2"/>
                </a:solidFill>
                <a:latin typeface="Arial" panose="020B0604020202020204" pitchFamily="34" charset="0"/>
                <a:cs typeface="Arial" panose="020B0604020202020204" pitchFamily="34" charset="0"/>
              </a:rPr>
              <a:t>Contracts </a:t>
            </a:r>
            <a:r>
              <a:rPr lang="en-ZW" sz="3600" b="1" dirty="0">
                <a:solidFill>
                  <a:schemeClr val="tx2"/>
                </a:solidFill>
                <a:latin typeface="Arial" panose="020B0604020202020204" pitchFamily="34" charset="0"/>
                <a:cs typeface="Arial" panose="020B0604020202020204" pitchFamily="34" charset="0"/>
              </a:rPr>
              <a:t>of employment even negotiated by a third party </a:t>
            </a: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3600" b="1" dirty="0">
                <a:solidFill>
                  <a:schemeClr val="tx2"/>
                </a:solidFill>
                <a:latin typeface="Arial" panose="020B0604020202020204" pitchFamily="34" charset="0"/>
                <a:cs typeface="Arial" panose="020B0604020202020204" pitchFamily="34" charset="0"/>
              </a:rPr>
              <a:t/>
            </a:r>
            <a:br>
              <a:rPr lang="en-ZW" sz="3600" b="1" dirty="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Government </a:t>
            </a:r>
            <a:r>
              <a:rPr lang="en-ZW" sz="3600" b="1" dirty="0">
                <a:solidFill>
                  <a:schemeClr val="tx2"/>
                </a:solidFill>
                <a:latin typeface="Arial" panose="020B0604020202020204" pitchFamily="34" charset="0"/>
                <a:cs typeface="Arial" panose="020B0604020202020204" pitchFamily="34" charset="0"/>
              </a:rPr>
              <a:t>to gazette minimal </a:t>
            </a:r>
            <a:r>
              <a:rPr lang="en-ZW" sz="3600" b="1" dirty="0" smtClean="0">
                <a:solidFill>
                  <a:schemeClr val="tx2"/>
                </a:solidFill>
                <a:latin typeface="Arial" panose="020B0604020202020204" pitchFamily="34" charset="0"/>
                <a:cs typeface="Arial" panose="020B0604020202020204" pitchFamily="34" charset="0"/>
              </a:rPr>
              <a:t>remuneration or wages </a:t>
            </a:r>
            <a:r>
              <a:rPr lang="en-ZW" sz="3600" b="1" dirty="0">
                <a:solidFill>
                  <a:schemeClr val="tx2"/>
                </a:solidFill>
                <a:latin typeface="Arial" panose="020B0604020202020204" pitchFamily="34" charset="0"/>
                <a:cs typeface="Arial" panose="020B0604020202020204" pitchFamily="34" charset="0"/>
              </a:rPr>
              <a:t>for </a:t>
            </a:r>
            <a:r>
              <a:rPr lang="en-ZW" sz="3600" b="1" dirty="0" smtClean="0">
                <a:solidFill>
                  <a:schemeClr val="tx2"/>
                </a:solidFill>
                <a:latin typeface="Arial" panose="020B0604020202020204" pitchFamily="34" charset="0"/>
                <a:cs typeface="Arial" panose="020B0604020202020204" pitchFamily="34" charset="0"/>
              </a:rPr>
              <a:t>casual farm workers like what happens with domestic workers</a:t>
            </a:r>
            <a:br>
              <a:rPr lang="en-ZW" sz="3600" b="1" dirty="0" smtClean="0">
                <a:solidFill>
                  <a:schemeClr val="tx2"/>
                </a:solidFill>
                <a:latin typeface="Arial" panose="020B0604020202020204" pitchFamily="34" charset="0"/>
                <a:cs typeface="Arial" panose="020B0604020202020204" pitchFamily="34" charset="0"/>
              </a:rPr>
            </a:br>
            <a:r>
              <a:rPr lang="en-ZW" sz="3600" b="1" dirty="0" smtClean="0">
                <a:solidFill>
                  <a:schemeClr val="tx2"/>
                </a:solidFill>
                <a:latin typeface="Arial" panose="020B0604020202020204" pitchFamily="34" charset="0"/>
                <a:cs typeface="Arial" panose="020B0604020202020204" pitchFamily="34" charset="0"/>
              </a:rPr>
              <a:t/>
            </a:r>
            <a:br>
              <a:rPr lang="en-ZW" sz="3600" b="1" dirty="0" smtClean="0">
                <a:solidFill>
                  <a:schemeClr val="tx2"/>
                </a:solidFill>
                <a:latin typeface="Arial" panose="020B0604020202020204" pitchFamily="34" charset="0"/>
                <a:cs typeface="Arial" panose="020B0604020202020204" pitchFamily="34" charset="0"/>
              </a:rPr>
            </a:br>
            <a:r>
              <a:rPr lang="en-ZW" sz="5400" b="1" dirty="0">
                <a:solidFill>
                  <a:schemeClr val="tx2"/>
                </a:solidFill>
                <a:latin typeface="Arial" panose="020B0604020202020204" pitchFamily="34" charset="0"/>
                <a:cs typeface="Arial" panose="020B0604020202020204" pitchFamily="34" charset="0"/>
              </a:rPr>
              <a:t/>
            </a:r>
            <a:br>
              <a:rPr lang="en-ZW" sz="5400" b="1" dirty="0">
                <a:solidFill>
                  <a:schemeClr val="tx2"/>
                </a:solidFill>
                <a:latin typeface="Arial" panose="020B0604020202020204" pitchFamily="34" charset="0"/>
                <a:cs typeface="Arial" panose="020B0604020202020204" pitchFamily="34" charset="0"/>
              </a:rPr>
            </a:br>
            <a:r>
              <a:rPr lang="en-ZW" sz="5400" b="1" dirty="0">
                <a:solidFill>
                  <a:schemeClr val="tx2"/>
                </a:solidFill>
                <a:latin typeface="Arial" panose="020B0604020202020204" pitchFamily="34" charset="0"/>
                <a:cs typeface="Arial" panose="020B0604020202020204" pitchFamily="34" charset="0"/>
              </a:rPr>
              <a:t/>
            </a:r>
            <a:br>
              <a:rPr lang="en-ZW" sz="5400" b="1" dirty="0">
                <a:solidFill>
                  <a:schemeClr val="tx2"/>
                </a:solidFill>
                <a:latin typeface="Arial" panose="020B0604020202020204" pitchFamily="34" charset="0"/>
                <a:cs typeface="Arial" panose="020B0604020202020204" pitchFamily="34" charset="0"/>
              </a:rPr>
            </a:br>
            <a:endParaRPr lang="en-ZW" sz="49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84311" y="4212464"/>
            <a:ext cx="10018713" cy="3124201"/>
          </a:xfrm>
        </p:spPr>
        <p:txBody>
          <a:bodyPr/>
          <a:lstStyle/>
          <a:p>
            <a:endParaRPr lang="en-ZW" dirty="0"/>
          </a:p>
        </p:txBody>
      </p:sp>
    </p:spTree>
    <p:extLst>
      <p:ext uri="{BB962C8B-B14F-4D97-AF65-F5344CB8AC3E}">
        <p14:creationId xmlns:p14="http://schemas.microsoft.com/office/powerpoint/2010/main" val="1806048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br>
            <a: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
            </a:r>
            <a:br>
              <a:rPr lang="en-ZW" kern="10" dirty="0" smtClean="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br>
            <a:r>
              <a:rPr lang="en-ZW" sz="4900" kern="10" dirty="0" smtClean="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Thank</a:t>
            </a:r>
            <a: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
            </a:r>
            <a:b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br>
            <a: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you</a:t>
            </a:r>
            <a:b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br>
            <a: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t>all! </a:t>
            </a:r>
            <a:br>
              <a:rPr lang="en-ZW" sz="4900" kern="10" dirty="0">
                <a:ln w="19050">
                  <a:solidFill>
                    <a:srgbClr val="99CCFF"/>
                  </a:solidFill>
                  <a:round/>
                  <a:headEnd/>
                  <a:tailEnd/>
                </a:ln>
                <a:solidFill>
                  <a:srgbClr val="0066CC"/>
                </a:solidFill>
                <a:effectLst>
                  <a:outerShdw dist="35921" dir="2700000" algn="ctr" rotWithShape="0">
                    <a:srgbClr val="990000"/>
                  </a:outerShdw>
                </a:effectLst>
                <a:latin typeface="Arial" panose="020B0604020202020204" pitchFamily="34" charset="0"/>
                <a:cs typeface="Arial" panose="020B0604020202020204" pitchFamily="34" charset="0"/>
              </a:rPr>
            </a:br>
            <a:endParaRPr lang="en-ZW" sz="4900" dirty="0"/>
          </a:p>
        </p:txBody>
      </p:sp>
      <p:sp>
        <p:nvSpPr>
          <p:cNvPr id="3" name="Content Placeholder 2"/>
          <p:cNvSpPr>
            <a:spLocks noGrp="1"/>
          </p:cNvSpPr>
          <p:nvPr>
            <p:ph idx="1"/>
          </p:nvPr>
        </p:nvSpPr>
        <p:spPr/>
        <p:txBody>
          <a:bodyPr/>
          <a:lstStyle/>
          <a:p>
            <a:endParaRPr lang="en-ZW" dirty="0"/>
          </a:p>
        </p:txBody>
      </p:sp>
    </p:spTree>
    <p:extLst>
      <p:ext uri="{BB962C8B-B14F-4D97-AF65-F5344CB8AC3E}">
        <p14:creationId xmlns:p14="http://schemas.microsoft.com/office/powerpoint/2010/main" val="23602092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11">
      <a:dk1>
        <a:srgbClr val="FFFF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549</TotalTime>
  <Words>124</Words>
  <Application>Microsoft Office PowerPoint</Application>
  <PresentationFormat>Widescreen</PresentationFormat>
  <Paragraphs>45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Corbel</vt:lpstr>
      <vt:lpstr>Impact</vt:lpstr>
      <vt:lpstr>Wingdings</vt:lpstr>
      <vt:lpstr>Parallax</vt:lpstr>
      <vt:lpstr>                             THE RISE OF CASUALISATION OF LABOUR IN THE AGRICULTURAL SECTOR A RETROGRESSIVE PRACTICE TO EMPLOYMENT SECURITY: THE ZIMBABWE EXPERIENCE    </vt:lpstr>
      <vt:lpstr>            BACKGROUND OF THE STUDY  Casualisation is very prevalent all over the world for routine jobs (Conradie, Piesse Thirtle &amp; Vink,2018; Fashoyin, 2000 )  Seasonal and for short period of time (Makwavarara, 2004)  In Zimabwe, deregulation of labour market, ESAP (1990) (Sachikonye, 2001, Makwavarara, 2004)    </vt:lpstr>
      <vt:lpstr>     Casualisation is unprotected form of employment, no statutory protection (Sec 4 &amp; 12 of Labour Act)   Zimbabwe since 2000, massive deindustrialisation and informal sector , 94,5% employed (2014, Labour force survey)  Currently serious economic challenges, liquidation of companies, outsourcing of jobs, high unemployment  1980s Zimbabwe was ‘’bread basket of Africa’’  Land agrarian reform of 2000 (Fast track, chaotic takeover? 4 000 commercial white farmers removed, food insecurity, many farm workers redundant)  </vt:lpstr>
      <vt:lpstr>    STATEMENT OF THE PROBLEM  There has been a sharp increase on the number of casual workers who are filling positions that are supposed to be permanent in nature, in what appears to be deliberate efforts by employers  to cut wage bills and benefits of social security and protection in nature</vt:lpstr>
      <vt:lpstr>     RESEARCH QUESTIONS 1.What motivates the casualization of labour in the agricultural sector?  2. What is the level of awareness of  relevant labour policies and laws on casualisation?  3. Which are the major challenges arising from casualization of labour in the agriculture sector?</vt:lpstr>
      <vt:lpstr>       REVIEW OF RELATED LITERATURE  Theoretical framework Numerical flexibility model of casualization (Atkinson, 1984)-employer discretion  Part time workers, during peak periods(seasonal), varying labour force on short notice, reduced labour costs (Mills, 2004, Sachikonye, 2001)  Employment pattern- permanent, contract, casual after ESAP in Zimabwe (Kanyeze, 1993</vt:lpstr>
      <vt:lpstr>   Zimbabwe casuals hired  to compliment few full time staff, to do planting, weeding and harvesting (Sachikonye, 2001)  Vulnerable to sexual harassment, dismissal and underpayment (Mills, 2004, Thompson, 2003)</vt:lpstr>
      <vt:lpstr>     METHODOLOGY Aproach-Qualitative (Kumar, 2011)  Survey (Babbie &amp; Mouton, 2001; Berg, 2001)  Target population-Farm owners, Agric ministry officials, farm workers, labour officers, GAPWUZ Quota sampling method (inclusivity, Neuman, 2003) </vt:lpstr>
      <vt:lpstr>FINDINGS Casuals needed for short period e.g. during peak season, for planting, applying fertiliser, herbicides, weeding, harvesting and shelling</vt:lpstr>
      <vt:lpstr>       Simplicity of operations (ability to hire and fire easily)  Both workers and employers ignorant of laws and policies  Poor working conditions (no proper safety clothing, exposed to  hazardous machines, not properly serviced, poor lighting e.g. during tobacco processing)</vt:lpstr>
      <vt:lpstr>              Provided with deplorable accommodation during the time they are hired (during rains some roofs collapse)  Work for very long time and remuneration not commensurate  Prostitution prominent (HIV cases prevalent) and child labour  Erratic payments and complaints culminate in victimisation     </vt:lpstr>
      <vt:lpstr>         No social security and protection (no medical aid, insurance, risk allowance, overtime and pension)  Chaotic agrarian reforms of 2000, has seen large numbers of school drop outs (no schools, some not affording fees, distance of up to 15 kms)    </vt:lpstr>
      <vt:lpstr>       QUOTES ‘’When management distributes protective clothing, preference is given to permanent employees and we are then given those that they have been using or not at all’’  ‘’ We do not sign any contract, everything is verbal agreement and you can not negotiate or discuss the terms of working conditions’’</vt:lpstr>
      <vt:lpstr>       ‘’Pay days are not known and you risk being dismissed if you ask about the date or even if you raise a humanitarian concern such as issue of time off work or when one is ill or pregnant’’  We work in order to get money for school fees, otherwise there is no other benefit and sometimes we are given targets to achieve and end up either being late at work or absconding  </vt:lpstr>
      <vt:lpstr>‘        ’We are better off because at least we have something that makes us survive since there is no employment in the country and majority of us are not originally Zimbabweans but due to our forefathers who sort greener pastures, that is why we are  here ‘’   ‘’There are rampant/worrying cases of child abuse and sexual harassment perpetrated by foremen and yet management/owners do nothing about that</vt:lpstr>
      <vt:lpstr>      CONCLUSION  Casualisation of labour was the contemporary dominant form of employment  in Zimbabwe’s agricultural sector as farm owners and other key stakeholders use it to cut expenditure associated with remuneration, social protection, thereby becoming a retrogressive practice to employment security, yet the authorities were not taking any meaningful measures to combat that.  </vt:lpstr>
      <vt:lpstr>        RECOMMENDATIONS  Labour law reforms (Labour amendment Act 28:01, Factories and Works Act,  Pensions Act )  Empowering technocrats by redistributing land under the Command agriculture scheme especially taking from those with multiple farms, in order to promote entrepreneurship and employment  Right to association (joining trade unions)  </vt:lpstr>
      <vt:lpstr>        Contracts of employment even negotiated by a third party   Government to gazette minimal remuneration or wages for casual farm workers like what happens with domestic workers    </vt:lpstr>
      <vt:lpstr>  Thank you all!  </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CIVIL SOCIETY ORGANIZATIONS IN STEMMING THE TIDE OF YOUTH MIGRATION FROM AFRICA”</dc:title>
  <dc:creator>Oomang Parag</dc:creator>
  <cp:lastModifiedBy>Microsoft</cp:lastModifiedBy>
  <cp:revision>43</cp:revision>
  <dcterms:created xsi:type="dcterms:W3CDTF">2018-04-23T07:35:52Z</dcterms:created>
  <dcterms:modified xsi:type="dcterms:W3CDTF">2018-05-06T14:15:53Z</dcterms:modified>
</cp:coreProperties>
</file>